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7" r:id="rId4"/>
    <p:sldId id="289" r:id="rId5"/>
    <p:sldId id="295" r:id="rId6"/>
    <p:sldId id="291" r:id="rId7"/>
    <p:sldId id="299" r:id="rId8"/>
    <p:sldId id="258" r:id="rId9"/>
    <p:sldId id="292" r:id="rId10"/>
    <p:sldId id="293" r:id="rId11"/>
    <p:sldId id="271" r:id="rId12"/>
    <p:sldId id="260" r:id="rId13"/>
    <p:sldId id="262" r:id="rId14"/>
    <p:sldId id="265" r:id="rId15"/>
    <p:sldId id="266" r:id="rId16"/>
    <p:sldId id="263" r:id="rId17"/>
    <p:sldId id="264" r:id="rId18"/>
    <p:sldId id="302" r:id="rId19"/>
    <p:sldId id="290" r:id="rId20"/>
    <p:sldId id="278" r:id="rId21"/>
    <p:sldId id="303" r:id="rId22"/>
    <p:sldId id="280" r:id="rId23"/>
    <p:sldId id="304" r:id="rId24"/>
    <p:sldId id="270" r:id="rId25"/>
    <p:sldId id="273" r:id="rId26"/>
    <p:sldId id="294" r:id="rId27"/>
    <p:sldId id="284" r:id="rId28"/>
    <p:sldId id="283" r:id="rId29"/>
    <p:sldId id="286" r:id="rId30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AB308"/>
    <a:srgbClr val="FF6A3A"/>
    <a:srgbClr val="F9F9F9"/>
    <a:srgbClr val="FEFBE7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82" d="100"/>
          <a:sy n="82" d="100"/>
        </p:scale>
        <p:origin x="293" y="-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4DA0840-EF44-47BE-A4C9-D20EB77C74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FC8D696-51E2-4FC6-82CF-C8648F7472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8D91C29-23B3-43E7-89F0-F73AF8872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085E3A6-600C-417D-9C3D-AC14C489D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1908197-4238-41ED-A4D4-553AB8585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4184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09131DD-B47A-4E27-B720-7CE49369F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48B67E2-49A0-4839-BD14-6468D6CAD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4B0E5DE-820A-4896-A139-7433C7F68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1491094-02DC-4D74-852A-FF1437D58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BBA91B0-3A15-48C1-AAB4-66FCDF29E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0221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0422DFD5-C80B-42F1-9919-A9768CE419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51B1C4F-06DF-43E0-9D43-D8AF0726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CC75498-6A1D-43E7-9D0E-5B2C88701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9567ACC-D3F0-46BD-BBEA-A4863110F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B9718D6-6B91-442C-AAA3-556861DE8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4504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20CB8EF-08E6-40C6-966F-747AF70B7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6CBAE78-D982-4DC5-BCE6-F370EA204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F993FE8-BFDA-421E-A28E-DB7F8305A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52AD4D8-5EC4-4980-8B1F-E00F3907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F7E85A1-9A00-4849-9392-77C59765D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4354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79E3827-8628-4D69-B625-2769BD6D4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C1692DC-B923-4C7E-9DCE-98A80A58C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4A6C226-5988-4F52-8ADA-6494D85C3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0BAC90C-1867-4152-B6E9-4318B9CF8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4AB198F-94AC-44CD-9878-6E593505C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9918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8DDC2F6-A6DC-4536-B6BC-96056F53A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A0D6A4A-16FD-40BE-8088-B3AA9D33D7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B56EF3C-CBFD-45DF-BC3A-25597309BD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2624E73-CD0A-443C-9F95-A0EB4424C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E15D57A-B038-48EB-A67A-11D9343EF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7084D7F-3D67-4D68-B837-1A835CD8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6820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0CA7523-A387-4980-AF01-FD42C5A90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4EB24D5-2390-450B-BF53-254343C8C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6C64C7B-E4A0-49BE-84E0-B9B1A843CB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5D8F82B-53D7-4E8D-9B58-AD273FE5D4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29EB9EE-24A8-4AE4-9219-A50B919E4F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4717B9C-8777-4583-931B-A27E5EB4E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48F35850-8CAA-4F15-86EA-FF63B1F28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B716480F-162C-48FE-A8D1-BC3BD2D8E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3756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93827C-C373-4A3C-AB04-871B49284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5E3E793-4785-4A90-9A03-BB814EBEA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283AC41-EE32-406A-89C9-C87EF48F8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353538F-7DF2-4750-BA6A-8EE7EC066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262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FF96D299-B22E-4F91-A254-5D0E05DAE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84AC55B-5C57-4F1A-8184-474AAAA5A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BD09937-C529-4117-A5E2-8792E81B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2987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9281969-87B3-4BEB-8632-3D2EEB898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862D96D-484F-4582-BC51-E51BCBACF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C89FA59-3487-48AD-8797-328F65E125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1DC3C0E-C6AF-439D-A4C1-93004ECF7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8BD720-B0B5-40A3-80A2-8B2BB3913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4591204-C46F-427C-986D-1B215843C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1752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DF0B1F4-EC6A-4345-95AE-7D23C1E75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E77DFA43-D849-4D9E-89C3-ED91A3D9B1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C6767AB-E34C-4CB3-AB16-E3CEFE1876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F73A4AD-0FDE-4A41-9418-B33C3A434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3BAF0DA-1116-4A8F-B24F-20B30291D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5E7EC10-1BC8-402C-8D8E-342C0E6CB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673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3D1CE8E-7A19-4079-8D50-32433F1AA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61AFB54-C245-4820-8DCF-3B3DD8CB7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38A75A7-4C1E-4A9A-880D-64291D95AD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C1104-518E-4626-8661-EEF517B1E436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AD33B08-7B17-498E-9C87-9B53822270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F7D06A8-908A-4729-B175-9CF4970DA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1F0E09-E3FA-42D7-948C-82AEE84B52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7135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file:///D:\0\user\Desktop\&#34269;&#34899;&#28415;&#22478;&#39321;\S__76087304.jpg" TargetMode="External"/><Relationship Id="rId4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B0B30482-0D47-4426-9159-593664697E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FF6A3A"/>
          </a:solidFill>
        </p:spPr>
        <p:txBody>
          <a:bodyPr wrap="square" lIns="0" tIns="0" rIns="0" bIns="0" rtlCol="0"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E18E4BAE-12A1-4CF0-83AB-19075D755FC5}"/>
              </a:ext>
            </a:extLst>
          </p:cNvPr>
          <p:cNvSpPr txBox="1">
            <a:spLocks/>
          </p:cNvSpPr>
          <p:nvPr/>
        </p:nvSpPr>
        <p:spPr>
          <a:xfrm>
            <a:off x="761488" y="1750742"/>
            <a:ext cx="6263126" cy="2354491"/>
          </a:xfrm>
          <a:prstGeom prst="rect">
            <a:avLst/>
          </a:prstGeom>
        </p:spPr>
        <p:txBody>
          <a:bodyPr vert="horz" wrap="square" lIns="0" tIns="10922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 algn="dist">
              <a:lnSpc>
                <a:spcPts val="8330"/>
              </a:lnSpc>
              <a:spcBef>
                <a:spcPts val="860"/>
              </a:spcBef>
            </a:pPr>
            <a:r>
              <a:rPr lang="zh-TW" altLang="en-US" sz="7400" b="1" spc="-105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algun Gothic"/>
              </a:rPr>
              <a:t>藝術滿城香活動</a:t>
            </a:r>
            <a:endParaRPr lang="en-US" altLang="zh-TW" sz="7400" b="1" spc="-105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algun Gothic"/>
            </a:endParaRPr>
          </a:p>
          <a:p>
            <a:pPr marL="12700" marR="5080" algn="l">
              <a:lnSpc>
                <a:spcPts val="8330"/>
              </a:lnSpc>
              <a:spcBef>
                <a:spcPts val="860"/>
              </a:spcBef>
            </a:pPr>
            <a:r>
              <a:rPr lang="zh-TW" altLang="en-US" sz="7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algun Gothic"/>
              </a:rPr>
              <a:t>領隊會議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7E38F47-4125-4C55-98A8-C485754EE520}"/>
              </a:ext>
            </a:extLst>
          </p:cNvPr>
          <p:cNvSpPr txBox="1"/>
          <p:nvPr/>
        </p:nvSpPr>
        <p:spPr>
          <a:xfrm>
            <a:off x="761488" y="4099282"/>
            <a:ext cx="1918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-49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TW" altLang="en-US" sz="2800" b="1" spc="-37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戲曲場）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Sans Serif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59DD809-4039-40B9-98A2-4E6BF7253D78}"/>
              </a:ext>
            </a:extLst>
          </p:cNvPr>
          <p:cNvSpPr txBox="1"/>
          <p:nvPr/>
        </p:nvSpPr>
        <p:spPr>
          <a:xfrm>
            <a:off x="761488" y="634629"/>
            <a:ext cx="29723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-104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algun Gothic"/>
              </a:rPr>
              <a:t>新北市</a:t>
            </a:r>
            <a:r>
              <a:rPr lang="en-US" altLang="zh-TW" sz="2800" b="1" spc="-52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rebuchet MS"/>
              </a:rPr>
              <a:t>115</a:t>
            </a:r>
            <a:r>
              <a:rPr lang="zh-TW" altLang="en-US" sz="2800" b="1" spc="-106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algun Gothic"/>
              </a:rPr>
              <a:t>學年度</a:t>
            </a:r>
            <a:endParaRPr lang="en-US" altLang="zh-TW" sz="2800" b="1" spc="-106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algun Gothic"/>
            </a:endParaRPr>
          </a:p>
        </p:txBody>
      </p:sp>
      <p:pic>
        <p:nvPicPr>
          <p:cNvPr id="11" name="object 22">
            <a:extLst>
              <a:ext uri="{FF2B5EF4-FFF2-40B4-BE49-F238E27FC236}">
                <a16:creationId xmlns:a16="http://schemas.microsoft.com/office/drawing/2014/main" id="{B82AA4AA-43AC-45AC-BE88-12F4EAE5E42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488" y="5302602"/>
            <a:ext cx="591912" cy="597151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CB7B22BC-84AD-4C1C-A177-B53628C06417}"/>
              </a:ext>
            </a:extLst>
          </p:cNvPr>
          <p:cNvSpPr txBox="1"/>
          <p:nvPr/>
        </p:nvSpPr>
        <p:spPr>
          <a:xfrm>
            <a:off x="1439492" y="5162721"/>
            <a:ext cx="5075608" cy="78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主辦單位：新北市政府教育局</a:t>
            </a: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文化局</a:t>
            </a:r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承辦學校：同榮國小</a:t>
            </a: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三多國小</a:t>
            </a: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國立臺灣戲曲學院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1E8C2C5B-73D8-4C40-BB24-70F4D25D5F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56264" y="1892994"/>
            <a:ext cx="4786486" cy="8849574"/>
          </a:xfrm>
          <a:prstGeom prst="rect">
            <a:avLst/>
          </a:prstGeom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92A9618B-00F4-4076-91BF-A922EAAB111B}"/>
              </a:ext>
            </a:extLst>
          </p:cNvPr>
          <p:cNvGrpSpPr/>
          <p:nvPr/>
        </p:nvGrpSpPr>
        <p:grpSpPr>
          <a:xfrm>
            <a:off x="7841220" y="474992"/>
            <a:ext cx="3868180" cy="2076912"/>
            <a:chOff x="7980920" y="244900"/>
            <a:chExt cx="3868180" cy="2076912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0DE856A5-888F-41D6-8128-AFC7236E87DF}"/>
                </a:ext>
              </a:extLst>
            </p:cNvPr>
            <p:cNvSpPr/>
            <p:nvPr/>
          </p:nvSpPr>
          <p:spPr>
            <a:xfrm>
              <a:off x="7980920" y="244900"/>
              <a:ext cx="3868180" cy="155985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zh-TW" altLang="en-US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請於會議開始前動動手指頭加入藝術小天地</a:t>
              </a:r>
              <a:r>
                <a:rPr lang="en-US" altLang="zh-TW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Line</a:t>
              </a:r>
              <a:r>
                <a:rPr lang="zh-TW" altLang="en-US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群，隨時接收各項藝術活動訊息喔！</a:t>
              </a:r>
            </a:p>
          </p:txBody>
        </p:sp>
        <p:sp>
          <p:nvSpPr>
            <p:cNvPr id="20" name="等腰三角形 19">
              <a:extLst>
                <a:ext uri="{FF2B5EF4-FFF2-40B4-BE49-F238E27FC236}">
                  <a16:creationId xmlns:a16="http://schemas.microsoft.com/office/drawing/2014/main" id="{9B0C7DAA-4E34-4124-8D2D-BDE06A5A6B8F}"/>
                </a:ext>
              </a:extLst>
            </p:cNvPr>
            <p:cNvSpPr/>
            <p:nvPr/>
          </p:nvSpPr>
          <p:spPr>
            <a:xfrm rot="10800000">
              <a:off x="9671707" y="1777490"/>
              <a:ext cx="317500" cy="54432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id="{A005DD0E-D7D7-469A-A401-AAC6B196E58B}"/>
              </a:ext>
            </a:extLst>
          </p:cNvPr>
          <p:cNvSpPr/>
          <p:nvPr/>
        </p:nvSpPr>
        <p:spPr>
          <a:xfrm>
            <a:off x="870299" y="1157850"/>
            <a:ext cx="1015061" cy="526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5222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ACA4364-D86D-428F-B3AC-150551084C0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988F517-0554-43E1-BCB0-9EACFF5274FC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3217456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活動注意事項</a:t>
            </a: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sz="3200" b="1" spc="-43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B142DE65-107B-48BF-80F4-6269408B55F6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96206951-E0A8-4047-B074-47C929793E8B}"/>
              </a:ext>
            </a:extLst>
          </p:cNvPr>
          <p:cNvSpPr txBox="1"/>
          <p:nvPr/>
        </p:nvSpPr>
        <p:spPr>
          <a:xfrm>
            <a:off x="539749" y="2201455"/>
            <a:ext cx="11112501" cy="542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6425" indent="-514350" algn="just">
              <a:lnSpc>
                <a:spcPct val="150000"/>
              </a:lnSpc>
              <a:buFont typeface="+mj-ea"/>
              <a:buAutoNum type="ea1ChtPeriod" startAt="5"/>
            </a:pP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請依規定時間到達，太早或太晚到將無引導人員協助，或使上、下午場次車輛到達時間重疊，造成交通阻塞問題；並謹守「人等車，非車等人」原則，避免影響學校周圍用路人權益。</a:t>
            </a: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06425" indent="-514350" algn="just">
              <a:lnSpc>
                <a:spcPct val="150000"/>
              </a:lnSpc>
              <a:buFont typeface="+mj-ea"/>
              <a:buAutoNum type="ea1ChtPeriod" startAt="5"/>
            </a:pP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請依引導人員指引，先將班上學生帶到集合場地，再安排如廁。切勿於下車後或上車前，直接將學生帶至廁所，以免影響動線。</a:t>
            </a: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06425" indent="-514350" algn="just">
              <a:lnSpc>
                <a:spcPct val="150000"/>
              </a:lnSpc>
              <a:buFont typeface="+mj-ea"/>
              <a:buAutoNum type="ea1ChtPeriod" startAt="5"/>
            </a:pP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06425" indent="-514350" algn="just">
              <a:lnSpc>
                <a:spcPct val="150000"/>
              </a:lnSpc>
              <a:buFont typeface="+mj-ea"/>
              <a:buAutoNum type="ea1ChtPeriod" startAt="5"/>
            </a:pPr>
            <a:endParaRPr lang="zh-TW" altLang="en-US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06425" indent="-514350" algn="just">
              <a:lnSpc>
                <a:spcPct val="150000"/>
              </a:lnSpc>
              <a:buFont typeface="+mj-ea"/>
              <a:buAutoNum type="ea1ChtPeriod"/>
            </a:pP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06425" indent="-514350" algn="just">
              <a:lnSpc>
                <a:spcPct val="150000"/>
              </a:lnSpc>
              <a:buFont typeface="+mj-ea"/>
              <a:buAutoNum type="ea1ChtPeriod"/>
            </a:pP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73842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ACA4364-D86D-428F-B3AC-150551084C0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988F517-0554-43E1-BCB0-9EACFF5274FC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3182622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活動注意事項</a:t>
            </a: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sz="3200" b="1" spc="-43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B142DE65-107B-48BF-80F4-6269408B55F6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96206951-E0A8-4047-B074-47C929793E8B}"/>
              </a:ext>
            </a:extLst>
          </p:cNvPr>
          <p:cNvSpPr txBox="1"/>
          <p:nvPr/>
        </p:nvSpPr>
        <p:spPr>
          <a:xfrm>
            <a:off x="596898" y="2037806"/>
            <a:ext cx="11112502" cy="3019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6425" indent="-514350" algn="just">
              <a:lnSpc>
                <a:spcPct val="150000"/>
              </a:lnSpc>
              <a:spcBef>
                <a:spcPts val="0"/>
              </a:spcBef>
              <a:buClrTx/>
              <a:buFont typeface="+mj-ea"/>
              <a:buAutoNum type="ea1ChtPeriod" startAt="7"/>
            </a:pP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請自備塑膠袋，以利搭車不適時使用。</a:t>
            </a: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06425" indent="-514350" algn="just">
              <a:lnSpc>
                <a:spcPct val="150000"/>
              </a:lnSpc>
              <a:spcBef>
                <a:spcPts val="0"/>
              </a:spcBef>
              <a:buClrTx/>
              <a:buFont typeface="+mj-ea"/>
              <a:buAutoNum type="ea1ChtPeriod" startAt="7"/>
            </a:pP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請攜帶輕便雨衣，倘遇雨天，請各校於車上自行評估使用雨衣，並於車上完成穿著雨衣，以免影響後方車輛停駛，造成交通壅塞。 </a:t>
            </a: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06425" indent="-514350" algn="just">
              <a:lnSpc>
                <a:spcPct val="150000"/>
              </a:lnSpc>
              <a:spcBef>
                <a:spcPts val="0"/>
              </a:spcBef>
              <a:buClrTx/>
              <a:buFont typeface="+mj-ea"/>
              <a:buAutoNum type="ea1ChtPeriod" startAt="7"/>
            </a:pP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若有任何問題請向現場指揮老師或教育局人員反應。</a:t>
            </a:r>
          </a:p>
          <a:p>
            <a:pPr marL="92075" algn="just">
              <a:lnSpc>
                <a:spcPct val="150000"/>
              </a:lnSpc>
            </a:pP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76389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ACA4364-D86D-428F-B3AC-150551084C0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988F517-0554-43E1-BCB0-9EACFF5274FC}"/>
              </a:ext>
            </a:extLst>
          </p:cNvPr>
          <p:cNvSpPr txBox="1">
            <a:spLocks/>
          </p:cNvSpPr>
          <p:nvPr/>
        </p:nvSpPr>
        <p:spPr>
          <a:xfrm>
            <a:off x="596897" y="318226"/>
            <a:ext cx="2947492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交通注意事項</a:t>
            </a: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 </a:t>
            </a:r>
            <a:endParaRPr lang="zh-TW" altLang="en-US" sz="3200" b="1" spc="-43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B142DE65-107B-48BF-80F4-6269408B55F6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206181EB-78E9-4D9E-BA93-D28BDFBDF5BF}"/>
              </a:ext>
            </a:extLst>
          </p:cNvPr>
          <p:cNvGrpSpPr/>
          <p:nvPr/>
        </p:nvGrpSpPr>
        <p:grpSpPr>
          <a:xfrm>
            <a:off x="519711" y="2095501"/>
            <a:ext cx="1905156" cy="2664535"/>
            <a:chOff x="434892" y="2285999"/>
            <a:chExt cx="3080263" cy="1728787"/>
          </a:xfrm>
        </p:grpSpPr>
        <p:sp>
          <p:nvSpPr>
            <p:cNvPr id="17" name="object 4">
              <a:extLst>
                <a:ext uri="{FF2B5EF4-FFF2-40B4-BE49-F238E27FC236}">
                  <a16:creationId xmlns:a16="http://schemas.microsoft.com/office/drawing/2014/main" id="{2092ADF8-A9AB-41BA-9957-2A25126897B6}"/>
                </a:ext>
              </a:extLst>
            </p:cNvPr>
            <p:cNvSpPr/>
            <p:nvPr/>
          </p:nvSpPr>
          <p:spPr>
            <a:xfrm>
              <a:off x="434892" y="2290761"/>
              <a:ext cx="3080263" cy="1724025"/>
            </a:xfrm>
            <a:custGeom>
              <a:avLst/>
              <a:gdLst/>
              <a:ahLst/>
              <a:cxnLst/>
              <a:rect l="l" t="t" r="r" b="b"/>
              <a:pathLst>
                <a:path w="5124450" h="1724025">
                  <a:moveTo>
                    <a:pt x="5124449" y="1724024"/>
                  </a:moveTo>
                  <a:lnTo>
                    <a:pt x="0" y="1724024"/>
                  </a:lnTo>
                  <a:lnTo>
                    <a:pt x="0" y="0"/>
                  </a:lnTo>
                  <a:lnTo>
                    <a:pt x="5124449" y="0"/>
                  </a:lnTo>
                  <a:lnTo>
                    <a:pt x="5124449" y="1724024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pPr marL="441325"/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74638"/>
              <a:r>
                <a:rPr lang="zh-TW" altLang="en-US" sz="2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出發時間請配合</a:t>
              </a:r>
              <a:endParaRPr lang="en-US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74638"/>
              <a:r>
                <a:rPr lang="zh-TW" altLang="en-US" sz="2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進退場疏導時刻表</a:t>
              </a:r>
            </a:p>
          </p:txBody>
        </p:sp>
        <p:sp>
          <p:nvSpPr>
            <p:cNvPr id="18" name="object 5">
              <a:extLst>
                <a:ext uri="{FF2B5EF4-FFF2-40B4-BE49-F238E27FC236}">
                  <a16:creationId xmlns:a16="http://schemas.microsoft.com/office/drawing/2014/main" id="{AC95F3CA-969A-4339-AFA4-66DA3ADC54C5}"/>
                </a:ext>
              </a:extLst>
            </p:cNvPr>
            <p:cNvSpPr/>
            <p:nvPr/>
          </p:nvSpPr>
          <p:spPr>
            <a:xfrm>
              <a:off x="657224" y="2285999"/>
              <a:ext cx="38100" cy="1724025"/>
            </a:xfrm>
            <a:custGeom>
              <a:avLst/>
              <a:gdLst/>
              <a:ahLst/>
              <a:cxnLst/>
              <a:rect l="l" t="t" r="r" b="b"/>
              <a:pathLst>
                <a:path w="38100" h="1724025">
                  <a:moveTo>
                    <a:pt x="38099" y="1724024"/>
                  </a:moveTo>
                  <a:lnTo>
                    <a:pt x="0" y="1724024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1724024"/>
                  </a:lnTo>
                  <a:close/>
                </a:path>
              </a:pathLst>
            </a:custGeom>
            <a:solidFill>
              <a:srgbClr val="FF6A3A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3" name="object 4">
            <a:extLst>
              <a:ext uri="{FF2B5EF4-FFF2-40B4-BE49-F238E27FC236}">
                <a16:creationId xmlns:a16="http://schemas.microsoft.com/office/drawing/2014/main" id="{26B7C7B8-A504-49B3-BBDA-DA0D7E47E568}"/>
              </a:ext>
            </a:extLst>
          </p:cNvPr>
          <p:cNvSpPr/>
          <p:nvPr/>
        </p:nvSpPr>
        <p:spPr>
          <a:xfrm>
            <a:off x="7230397" y="2047874"/>
            <a:ext cx="1785512" cy="2657195"/>
          </a:xfrm>
          <a:custGeom>
            <a:avLst/>
            <a:gdLst/>
            <a:ahLst/>
            <a:cxnLst/>
            <a:rect l="l" t="t" r="r" b="b"/>
            <a:pathLst>
              <a:path w="5124450" h="1724025">
                <a:moveTo>
                  <a:pt x="5124449" y="1724024"/>
                </a:moveTo>
                <a:lnTo>
                  <a:pt x="0" y="1724024"/>
                </a:lnTo>
                <a:lnTo>
                  <a:pt x="0" y="0"/>
                </a:lnTo>
                <a:lnTo>
                  <a:pt x="5124449" y="0"/>
                </a:lnTo>
                <a:lnTo>
                  <a:pt x="5124449" y="1724024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pPr marL="441325"/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6700"/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遊覽車擋風玻璃上貼上車輛識別證</a:t>
            </a:r>
            <a:endParaRPr lang="en-US" altLang="zh-TW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6700"/>
            <a:r>
              <a:rPr lang="en-US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標明校名</a:t>
            </a:r>
            <a:r>
              <a:rPr lang="en-US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車次</a:t>
            </a:r>
            <a:r>
              <a:rPr lang="en-US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2…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連號編排</a:t>
            </a:r>
            <a:r>
              <a:rPr lang="en-US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366AC685-D6D9-47D3-831C-822FBEA562CB}"/>
              </a:ext>
            </a:extLst>
          </p:cNvPr>
          <p:cNvGrpSpPr/>
          <p:nvPr/>
        </p:nvGrpSpPr>
        <p:grpSpPr>
          <a:xfrm>
            <a:off x="7397556" y="2032863"/>
            <a:ext cx="3850165" cy="2700391"/>
            <a:chOff x="657224" y="2257973"/>
            <a:chExt cx="4203592" cy="1752051"/>
          </a:xfrm>
        </p:grpSpPr>
        <p:sp>
          <p:nvSpPr>
            <p:cNvPr id="26" name="object 4">
              <a:extLst>
                <a:ext uri="{FF2B5EF4-FFF2-40B4-BE49-F238E27FC236}">
                  <a16:creationId xmlns:a16="http://schemas.microsoft.com/office/drawing/2014/main" id="{0C1D7D12-A128-4CB5-A7AF-3FB39FD49F35}"/>
                </a:ext>
              </a:extLst>
            </p:cNvPr>
            <p:cNvSpPr/>
            <p:nvPr/>
          </p:nvSpPr>
          <p:spPr>
            <a:xfrm>
              <a:off x="2862011" y="2257973"/>
              <a:ext cx="1998805" cy="1724025"/>
            </a:xfrm>
            <a:custGeom>
              <a:avLst/>
              <a:gdLst/>
              <a:ahLst/>
              <a:cxnLst/>
              <a:rect l="l" t="t" r="r" b="b"/>
              <a:pathLst>
                <a:path w="5124450" h="1724025">
                  <a:moveTo>
                    <a:pt x="5124449" y="1724024"/>
                  </a:moveTo>
                  <a:lnTo>
                    <a:pt x="0" y="1724024"/>
                  </a:lnTo>
                  <a:lnTo>
                    <a:pt x="0" y="0"/>
                  </a:lnTo>
                  <a:lnTo>
                    <a:pt x="5124449" y="0"/>
                  </a:lnTo>
                  <a:lnTo>
                    <a:pt x="5124449" y="1724024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pPr marL="266700" algn="ctr"/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66700"/>
              <a:r>
                <a:rPr lang="zh-TW" altLang="en-US" sz="2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自費租用遊覽車務必填報「學校資料確認單」</a:t>
              </a:r>
            </a:p>
          </p:txBody>
        </p:sp>
        <p:sp>
          <p:nvSpPr>
            <p:cNvPr id="27" name="object 5">
              <a:extLst>
                <a:ext uri="{FF2B5EF4-FFF2-40B4-BE49-F238E27FC236}">
                  <a16:creationId xmlns:a16="http://schemas.microsoft.com/office/drawing/2014/main" id="{39CCC288-D00B-4728-A1EB-EAFDE952C8AB}"/>
                </a:ext>
              </a:extLst>
            </p:cNvPr>
            <p:cNvSpPr/>
            <p:nvPr/>
          </p:nvSpPr>
          <p:spPr>
            <a:xfrm>
              <a:off x="657224" y="2285999"/>
              <a:ext cx="38100" cy="1724025"/>
            </a:xfrm>
            <a:custGeom>
              <a:avLst/>
              <a:gdLst/>
              <a:ahLst/>
              <a:cxnLst/>
              <a:rect l="l" t="t" r="r" b="b"/>
              <a:pathLst>
                <a:path w="38100" h="1724025">
                  <a:moveTo>
                    <a:pt x="38099" y="1724024"/>
                  </a:moveTo>
                  <a:lnTo>
                    <a:pt x="0" y="1724024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1724024"/>
                  </a:lnTo>
                  <a:close/>
                </a:path>
              </a:pathLst>
            </a:custGeom>
            <a:solidFill>
              <a:srgbClr val="FF6A3A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1" name="等腰三角形 30">
            <a:extLst>
              <a:ext uri="{FF2B5EF4-FFF2-40B4-BE49-F238E27FC236}">
                <a16:creationId xmlns:a16="http://schemas.microsoft.com/office/drawing/2014/main" id="{CAD412B2-4FAE-4B0F-B371-1807AEEC6DAF}"/>
              </a:ext>
            </a:extLst>
          </p:cNvPr>
          <p:cNvSpPr/>
          <p:nvPr/>
        </p:nvSpPr>
        <p:spPr>
          <a:xfrm rot="5400000">
            <a:off x="4665391" y="3292388"/>
            <a:ext cx="317500" cy="224535"/>
          </a:xfrm>
          <a:prstGeom prst="triangle">
            <a:avLst/>
          </a:prstGeom>
          <a:solidFill>
            <a:srgbClr val="FF6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等腰三角形 31">
            <a:extLst>
              <a:ext uri="{FF2B5EF4-FFF2-40B4-BE49-F238E27FC236}">
                <a16:creationId xmlns:a16="http://schemas.microsoft.com/office/drawing/2014/main" id="{F4C39BFB-A0DF-4461-8B11-D9002116FB08}"/>
              </a:ext>
            </a:extLst>
          </p:cNvPr>
          <p:cNvSpPr/>
          <p:nvPr/>
        </p:nvSpPr>
        <p:spPr>
          <a:xfrm rot="5400000">
            <a:off x="6993886" y="3281919"/>
            <a:ext cx="317500" cy="224535"/>
          </a:xfrm>
          <a:prstGeom prst="triangle">
            <a:avLst/>
          </a:prstGeom>
          <a:solidFill>
            <a:srgbClr val="FF6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F9D2911F-F2C6-47D0-B569-365F451E9AE2}"/>
              </a:ext>
            </a:extLst>
          </p:cNvPr>
          <p:cNvGrpSpPr/>
          <p:nvPr/>
        </p:nvGrpSpPr>
        <p:grpSpPr>
          <a:xfrm>
            <a:off x="1472289" y="4659485"/>
            <a:ext cx="9878035" cy="1488573"/>
            <a:chOff x="-130856" y="4301546"/>
            <a:chExt cx="9878035" cy="1488573"/>
          </a:xfrm>
        </p:grpSpPr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222C9820-712A-46FE-91D1-70D804E7E42D}"/>
                </a:ext>
              </a:extLst>
            </p:cNvPr>
            <p:cNvSpPr/>
            <p:nvPr/>
          </p:nvSpPr>
          <p:spPr>
            <a:xfrm>
              <a:off x="-130856" y="4961725"/>
              <a:ext cx="9846109" cy="828394"/>
            </a:xfrm>
            <a:custGeom>
              <a:avLst/>
              <a:gdLst/>
              <a:ahLst/>
              <a:cxnLst/>
              <a:rect l="l" t="t" r="r" b="b"/>
              <a:pathLst>
                <a:path w="10287000" h="533400">
                  <a:moveTo>
                    <a:pt x="10286999" y="533399"/>
                  </a:moveTo>
                  <a:lnTo>
                    <a:pt x="0" y="533399"/>
                  </a:lnTo>
                  <a:lnTo>
                    <a:pt x="0" y="0"/>
                  </a:lnTo>
                  <a:lnTo>
                    <a:pt x="10286999" y="0"/>
                  </a:lnTo>
                  <a:lnTo>
                    <a:pt x="10286999" y="533399"/>
                  </a:lnTo>
                  <a:close/>
                </a:path>
              </a:pathLst>
            </a:custGeom>
            <a:solidFill>
              <a:srgbClr val="EAB308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560CF75B-648F-420A-AECE-BF827F85E619}"/>
                </a:ext>
              </a:extLst>
            </p:cNvPr>
            <p:cNvSpPr/>
            <p:nvPr/>
          </p:nvSpPr>
          <p:spPr>
            <a:xfrm>
              <a:off x="84569" y="4935944"/>
              <a:ext cx="33326" cy="828394"/>
            </a:xfrm>
            <a:custGeom>
              <a:avLst/>
              <a:gdLst/>
              <a:ahLst/>
              <a:cxnLst/>
              <a:rect l="l" t="t" r="r" b="b"/>
              <a:pathLst>
                <a:path w="38100" h="533400">
                  <a:moveTo>
                    <a:pt x="38099" y="533399"/>
                  </a:moveTo>
                  <a:lnTo>
                    <a:pt x="0" y="533399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533399"/>
                  </a:lnTo>
                  <a:close/>
                </a:path>
              </a:pathLst>
            </a:custGeom>
            <a:solidFill>
              <a:srgbClr val="FF6A3A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等腰三角形 29">
              <a:extLst>
                <a:ext uri="{FF2B5EF4-FFF2-40B4-BE49-F238E27FC236}">
                  <a16:creationId xmlns:a16="http://schemas.microsoft.com/office/drawing/2014/main" id="{93FE0BD6-C57E-4A80-9DF8-FA4F139A57FF}"/>
                </a:ext>
              </a:extLst>
            </p:cNvPr>
            <p:cNvSpPr/>
            <p:nvPr/>
          </p:nvSpPr>
          <p:spPr>
            <a:xfrm>
              <a:off x="6281912" y="4301546"/>
              <a:ext cx="317500" cy="672166"/>
            </a:xfrm>
            <a:prstGeom prst="triangle">
              <a:avLst/>
            </a:prstGeom>
            <a:solidFill>
              <a:srgbClr val="EAB3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14" name="object 6">
              <a:extLst>
                <a:ext uri="{FF2B5EF4-FFF2-40B4-BE49-F238E27FC236}">
                  <a16:creationId xmlns:a16="http://schemas.microsoft.com/office/drawing/2014/main" id="{7DC9FE43-FB40-49D4-B3D2-07A572D3E249}"/>
                </a:ext>
              </a:extLst>
            </p:cNvPr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3157" y="5144948"/>
              <a:ext cx="285751" cy="508003"/>
            </a:xfrm>
            <a:prstGeom prst="rect">
              <a:avLst/>
            </a:prstGeom>
          </p:spPr>
        </p:pic>
        <p:sp>
          <p:nvSpPr>
            <p:cNvPr id="15" name="object 27">
              <a:extLst>
                <a:ext uri="{FF2B5EF4-FFF2-40B4-BE49-F238E27FC236}">
                  <a16:creationId xmlns:a16="http://schemas.microsoft.com/office/drawing/2014/main" id="{A18A03B7-35C5-4FFC-9FB6-E8FBB7C1B6E8}"/>
                </a:ext>
              </a:extLst>
            </p:cNvPr>
            <p:cNvSpPr txBox="1"/>
            <p:nvPr/>
          </p:nvSpPr>
          <p:spPr>
            <a:xfrm>
              <a:off x="276033" y="5175171"/>
              <a:ext cx="9471146" cy="447558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30"/>
                </a:spcBef>
              </a:pPr>
              <a:r>
                <a:rPr lang="zh-TW" altLang="en-US" sz="2800" b="1" spc="-25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範例請參考「新北市</a:t>
              </a:r>
              <a:r>
                <a:rPr lang="en-US" altLang="zh-TW" sz="2800" b="1" spc="-25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114</a:t>
              </a:r>
              <a:r>
                <a:rPr lang="zh-TW" altLang="en-US" sz="2800" b="1" spc="-25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學年度藝術滿城香領隊會議手冊」</a:t>
              </a:r>
              <a:r>
                <a:rPr lang="en-US" altLang="zh-TW" sz="2800" b="1" spc="-250" dirty="0">
                  <a:solidFill>
                    <a:schemeClr val="bg1"/>
                  </a:solidFill>
                  <a:highlight>
                    <a:srgbClr val="FFFF00"/>
                  </a:highlight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P2</a:t>
              </a:r>
              <a:r>
                <a:rPr lang="zh-TW" altLang="en-US" sz="2800" b="1" spc="-250" dirty="0">
                  <a:solidFill>
                    <a:schemeClr val="bg1"/>
                  </a:solidFill>
                  <a:highlight>
                    <a:srgbClr val="FFFF00"/>
                  </a:highlight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、</a:t>
              </a:r>
              <a:r>
                <a:rPr lang="en-US" altLang="zh-TW" sz="2800" b="1" spc="-250" dirty="0">
                  <a:solidFill>
                    <a:schemeClr val="bg1"/>
                  </a:solidFill>
                  <a:highlight>
                    <a:srgbClr val="FFFF00"/>
                  </a:highlight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3</a:t>
              </a:r>
              <a:endParaRPr lang="zh-TW" altLang="en-US" sz="2800" b="1" spc="-250" dirty="0">
                <a:solidFill>
                  <a:schemeClr val="bg1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endParaRPr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F07EAB03-65BD-9153-2E2F-DEF5493BCA5C}"/>
              </a:ext>
            </a:extLst>
          </p:cNvPr>
          <p:cNvGrpSpPr/>
          <p:nvPr/>
        </p:nvGrpSpPr>
        <p:grpSpPr>
          <a:xfrm>
            <a:off x="2986006" y="2047874"/>
            <a:ext cx="1763832" cy="2694446"/>
            <a:chOff x="3118950" y="1298398"/>
            <a:chExt cx="1925743" cy="1748194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241FF87-2ED2-00B3-DF53-CF7687A7019D}"/>
                </a:ext>
              </a:extLst>
            </p:cNvPr>
            <p:cNvSpPr/>
            <p:nvPr/>
          </p:nvSpPr>
          <p:spPr>
            <a:xfrm>
              <a:off x="3118950" y="1322567"/>
              <a:ext cx="1925743" cy="1724025"/>
            </a:xfrm>
            <a:custGeom>
              <a:avLst/>
              <a:gdLst/>
              <a:ahLst/>
              <a:cxnLst/>
              <a:rect l="l" t="t" r="r" b="b"/>
              <a:pathLst>
                <a:path w="5124450" h="1724025">
                  <a:moveTo>
                    <a:pt x="5124449" y="1724024"/>
                  </a:moveTo>
                  <a:lnTo>
                    <a:pt x="0" y="1724024"/>
                  </a:lnTo>
                  <a:lnTo>
                    <a:pt x="0" y="0"/>
                  </a:lnTo>
                  <a:lnTo>
                    <a:pt x="5124449" y="0"/>
                  </a:lnTo>
                  <a:lnTo>
                    <a:pt x="5124449" y="1724024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pPr marL="441325"/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8C95F8AE-689E-D49F-A44F-07B4E12C40EC}"/>
                </a:ext>
              </a:extLst>
            </p:cNvPr>
            <p:cNvSpPr/>
            <p:nvPr/>
          </p:nvSpPr>
          <p:spPr>
            <a:xfrm>
              <a:off x="3143074" y="1298398"/>
              <a:ext cx="38100" cy="1724025"/>
            </a:xfrm>
            <a:custGeom>
              <a:avLst/>
              <a:gdLst/>
              <a:ahLst/>
              <a:cxnLst/>
              <a:rect l="l" t="t" r="r" b="b"/>
              <a:pathLst>
                <a:path w="38100" h="1724025">
                  <a:moveTo>
                    <a:pt x="38099" y="1724024"/>
                  </a:moveTo>
                  <a:lnTo>
                    <a:pt x="0" y="1724024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1724024"/>
                  </a:lnTo>
                  <a:close/>
                </a:path>
              </a:pathLst>
            </a:custGeom>
            <a:solidFill>
              <a:srgbClr val="FF6A3A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B19C8038-F0F0-44C0-EF8B-91D02F2F1567}"/>
              </a:ext>
            </a:extLst>
          </p:cNvPr>
          <p:cNvGrpSpPr/>
          <p:nvPr/>
        </p:nvGrpSpPr>
        <p:grpSpPr>
          <a:xfrm>
            <a:off x="5247063" y="2076059"/>
            <a:ext cx="1749432" cy="2676637"/>
            <a:chOff x="1337927" y="2336364"/>
            <a:chExt cx="2828486" cy="1736639"/>
          </a:xfrm>
        </p:grpSpPr>
        <p:sp>
          <p:nvSpPr>
            <p:cNvPr id="11" name="object 4">
              <a:extLst>
                <a:ext uri="{FF2B5EF4-FFF2-40B4-BE49-F238E27FC236}">
                  <a16:creationId xmlns:a16="http://schemas.microsoft.com/office/drawing/2014/main" id="{75377D39-49D4-8748-9392-CDC5219A9241}"/>
                </a:ext>
              </a:extLst>
            </p:cNvPr>
            <p:cNvSpPr/>
            <p:nvPr/>
          </p:nvSpPr>
          <p:spPr>
            <a:xfrm>
              <a:off x="1339212" y="2348978"/>
              <a:ext cx="2827201" cy="1724025"/>
            </a:xfrm>
            <a:custGeom>
              <a:avLst/>
              <a:gdLst/>
              <a:ahLst/>
              <a:cxnLst/>
              <a:rect l="l" t="t" r="r" b="b"/>
              <a:pathLst>
                <a:path w="5124450" h="1724025">
                  <a:moveTo>
                    <a:pt x="5124449" y="1724024"/>
                  </a:moveTo>
                  <a:lnTo>
                    <a:pt x="0" y="1724024"/>
                  </a:lnTo>
                  <a:lnTo>
                    <a:pt x="0" y="0"/>
                  </a:lnTo>
                  <a:lnTo>
                    <a:pt x="5124449" y="0"/>
                  </a:lnTo>
                  <a:lnTo>
                    <a:pt x="5124449" y="1724024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pPr marL="441325"/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object 5">
              <a:extLst>
                <a:ext uri="{FF2B5EF4-FFF2-40B4-BE49-F238E27FC236}">
                  <a16:creationId xmlns:a16="http://schemas.microsoft.com/office/drawing/2014/main" id="{E0F08B26-E18C-3E83-498F-6E9171C4198E}"/>
                </a:ext>
              </a:extLst>
            </p:cNvPr>
            <p:cNvSpPr/>
            <p:nvPr/>
          </p:nvSpPr>
          <p:spPr>
            <a:xfrm>
              <a:off x="1337927" y="2336364"/>
              <a:ext cx="38100" cy="1724025"/>
            </a:xfrm>
            <a:custGeom>
              <a:avLst/>
              <a:gdLst/>
              <a:ahLst/>
              <a:cxnLst/>
              <a:rect l="l" t="t" r="r" b="b"/>
              <a:pathLst>
                <a:path w="38100" h="1724025">
                  <a:moveTo>
                    <a:pt x="38099" y="1724024"/>
                  </a:moveTo>
                  <a:lnTo>
                    <a:pt x="0" y="1724024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1724024"/>
                  </a:lnTo>
                  <a:close/>
                </a:path>
              </a:pathLst>
            </a:custGeom>
            <a:solidFill>
              <a:srgbClr val="FF6A3A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9" name="object 5">
            <a:extLst>
              <a:ext uri="{FF2B5EF4-FFF2-40B4-BE49-F238E27FC236}">
                <a16:creationId xmlns:a16="http://schemas.microsoft.com/office/drawing/2014/main" id="{E5A51349-77E3-53F9-FAF8-13508562A6A4}"/>
              </a:ext>
            </a:extLst>
          </p:cNvPr>
          <p:cNvSpPr/>
          <p:nvPr/>
        </p:nvSpPr>
        <p:spPr>
          <a:xfrm>
            <a:off x="9610924" y="2102840"/>
            <a:ext cx="23565" cy="2657195"/>
          </a:xfrm>
          <a:custGeom>
            <a:avLst/>
            <a:gdLst/>
            <a:ahLst/>
            <a:cxnLst/>
            <a:rect l="l" t="t" r="r" b="b"/>
            <a:pathLst>
              <a:path w="38100" h="1724025">
                <a:moveTo>
                  <a:pt x="38099" y="1724024"/>
                </a:moveTo>
                <a:lnTo>
                  <a:pt x="0" y="1724024"/>
                </a:lnTo>
                <a:lnTo>
                  <a:pt x="0" y="0"/>
                </a:lnTo>
                <a:lnTo>
                  <a:pt x="38099" y="0"/>
                </a:lnTo>
                <a:lnTo>
                  <a:pt x="38099" y="1724024"/>
                </a:lnTo>
                <a:close/>
              </a:path>
            </a:pathLst>
          </a:custGeom>
          <a:solidFill>
            <a:srgbClr val="FF6A3A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等腰三角形 19">
            <a:extLst>
              <a:ext uri="{FF2B5EF4-FFF2-40B4-BE49-F238E27FC236}">
                <a16:creationId xmlns:a16="http://schemas.microsoft.com/office/drawing/2014/main" id="{E8136632-5C56-C7B9-6E81-BF8163BA192C}"/>
              </a:ext>
            </a:extLst>
          </p:cNvPr>
          <p:cNvSpPr/>
          <p:nvPr/>
        </p:nvSpPr>
        <p:spPr>
          <a:xfrm rot="5400000">
            <a:off x="2534818" y="3264206"/>
            <a:ext cx="317500" cy="224535"/>
          </a:xfrm>
          <a:prstGeom prst="triangle">
            <a:avLst/>
          </a:prstGeom>
          <a:solidFill>
            <a:srgbClr val="FF6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等腰三角形 27">
            <a:extLst>
              <a:ext uri="{FF2B5EF4-FFF2-40B4-BE49-F238E27FC236}">
                <a16:creationId xmlns:a16="http://schemas.microsoft.com/office/drawing/2014/main" id="{E6F29206-4A53-F34C-D42F-AC5D8BC7B038}"/>
              </a:ext>
            </a:extLst>
          </p:cNvPr>
          <p:cNvSpPr/>
          <p:nvPr/>
        </p:nvSpPr>
        <p:spPr>
          <a:xfrm rot="5400000">
            <a:off x="9076432" y="3348027"/>
            <a:ext cx="317500" cy="224535"/>
          </a:xfrm>
          <a:prstGeom prst="triangle">
            <a:avLst/>
          </a:prstGeom>
          <a:solidFill>
            <a:srgbClr val="FF6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CE53405E-C185-B913-18DF-6A0103A6A00F}"/>
              </a:ext>
            </a:extLst>
          </p:cNvPr>
          <p:cNvSpPr txBox="1"/>
          <p:nvPr/>
        </p:nvSpPr>
        <p:spPr>
          <a:xfrm>
            <a:off x="3084135" y="2494245"/>
            <a:ext cx="153244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學校無法提供車位，請勿自行開車前來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EC93FF79-C542-C01B-27F2-29553DAEA0A9}"/>
              </a:ext>
            </a:extLst>
          </p:cNvPr>
          <p:cNvSpPr txBox="1"/>
          <p:nvPr/>
        </p:nvSpPr>
        <p:spPr>
          <a:xfrm>
            <a:off x="5233188" y="2510873"/>
            <a:ext cx="179033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請讓學生在校門口側邊下車，避免危險</a:t>
            </a:r>
          </a:p>
        </p:txBody>
      </p:sp>
    </p:spTree>
    <p:extLst>
      <p:ext uri="{BB962C8B-B14F-4D97-AF65-F5344CB8AC3E}">
        <p14:creationId xmlns:p14="http://schemas.microsoft.com/office/powerpoint/2010/main" val="3731039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ACA4364-D86D-428F-B3AC-150551084C0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988F517-0554-43E1-BCB0-9EACFF5274FC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3465492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交通注意事項</a:t>
            </a: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sz="3200" b="1" spc="-43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B142DE65-107B-48BF-80F4-6269408B55F6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6E5802A9-2509-4EF9-BDE7-9AD5B9FFAC3A}"/>
              </a:ext>
            </a:extLst>
          </p:cNvPr>
          <p:cNvSpPr txBox="1"/>
          <p:nvPr/>
        </p:nvSpPr>
        <p:spPr>
          <a:xfrm>
            <a:off x="899006" y="2059657"/>
            <a:ext cx="48818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zh-TW" altLang="zh-TW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表示遊覽車停靠的行進方向。 </a:t>
            </a: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學校週邊道路為雙向道</a:t>
            </a: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，倘停靠區車輛過多無法停車，請沿周圍道路繞行，勿併排停車</a:t>
            </a:r>
            <a:r>
              <a:rPr lang="zh-TW" altLang="en-US" sz="2400" dirty="0">
                <a:solidFill>
                  <a:schemeClr val="tx1"/>
                </a:solidFill>
                <a:latin typeface="華康郭泰碑W4" panose="03000409000000000000" pitchFamily="65" charset="-120"/>
                <a:ea typeface="華康郭泰碑W4" panose="03000409000000000000" pitchFamily="65" charset="-120"/>
              </a:rPr>
              <a:t>。</a:t>
            </a:r>
            <a:endParaRPr lang="en-US" altLang="zh-TW" sz="2400" dirty="0">
              <a:solidFill>
                <a:schemeClr val="tx1"/>
              </a:solidFill>
              <a:latin typeface="華康郭泰碑W4" panose="03000409000000000000" pitchFamily="65" charset="-120"/>
              <a:ea typeface="華康郭泰碑W4" panose="03000409000000000000" pitchFamily="65" charset="-120"/>
            </a:endParaRPr>
          </a:p>
        </p:txBody>
      </p:sp>
      <p:pic>
        <p:nvPicPr>
          <p:cNvPr id="31" name="object 6">
            <a:extLst>
              <a:ext uri="{FF2B5EF4-FFF2-40B4-BE49-F238E27FC236}">
                <a16:creationId xmlns:a16="http://schemas.microsoft.com/office/drawing/2014/main" id="{F6BB79DA-5F39-4743-8DD9-C95A62A7C8D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5647" y="4923585"/>
            <a:ext cx="333359" cy="452417"/>
          </a:xfrm>
          <a:prstGeom prst="rect">
            <a:avLst/>
          </a:prstGeom>
        </p:spPr>
      </p:pic>
      <p:sp>
        <p:nvSpPr>
          <p:cNvPr id="32" name="文字方塊 31">
            <a:extLst>
              <a:ext uri="{FF2B5EF4-FFF2-40B4-BE49-F238E27FC236}">
                <a16:creationId xmlns:a16="http://schemas.microsoft.com/office/drawing/2014/main" id="{FEC12A07-C331-498E-8AB6-AFAA05D3F90F}"/>
              </a:ext>
            </a:extLst>
          </p:cNvPr>
          <p:cNvSpPr txBox="1"/>
          <p:nvPr/>
        </p:nvSpPr>
        <p:spPr>
          <a:xfrm>
            <a:off x="834497" y="4786199"/>
            <a:ext cx="3227892" cy="578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下車地點：校門口</a:t>
            </a: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5FE30852-ECF7-4ECA-9E08-CC0150F40A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5424" y="1895825"/>
            <a:ext cx="5879174" cy="4007820"/>
          </a:xfrm>
          <a:prstGeom prst="rect">
            <a:avLst/>
          </a:prstGeom>
        </p:spPr>
      </p:pic>
      <p:sp>
        <p:nvSpPr>
          <p:cNvPr id="3" name="向右箭號 28">
            <a:extLst>
              <a:ext uri="{FF2B5EF4-FFF2-40B4-BE49-F238E27FC236}">
                <a16:creationId xmlns:a16="http://schemas.microsoft.com/office/drawing/2014/main" id="{449B6683-ACD7-D349-BE14-5BA52CB5509D}"/>
              </a:ext>
            </a:extLst>
          </p:cNvPr>
          <p:cNvSpPr/>
          <p:nvPr/>
        </p:nvSpPr>
        <p:spPr>
          <a:xfrm>
            <a:off x="481912" y="2223783"/>
            <a:ext cx="417094" cy="248652"/>
          </a:xfrm>
          <a:prstGeom prst="rightArrow">
            <a:avLst/>
          </a:prstGeom>
          <a:pattFill prst="dashDnDiag">
            <a:fgClr>
              <a:schemeClr val="tx1"/>
            </a:fgClr>
            <a:bgClr>
              <a:schemeClr val="bg1"/>
            </a:bgClr>
          </a:patt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157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ACA4364-D86D-428F-B3AC-150551084C0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988F517-0554-43E1-BCB0-9EACFF5274FC}"/>
              </a:ext>
            </a:extLst>
          </p:cNvPr>
          <p:cNvSpPr txBox="1">
            <a:spLocks/>
          </p:cNvSpPr>
          <p:nvPr/>
        </p:nvSpPr>
        <p:spPr>
          <a:xfrm>
            <a:off x="596897" y="318226"/>
            <a:ext cx="5211720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dirty="0">
                <a:solidFill>
                  <a:srgbClr val="FFFFFF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各項表單</a:t>
            </a: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3200" b="1" spc="-43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車輛安全檢查表</a:t>
            </a: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B142DE65-107B-48BF-80F4-6269408B55F6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6365056-430E-4CF3-A401-A812F47C1F1E}"/>
              </a:ext>
            </a:extLst>
          </p:cNvPr>
          <p:cNvSpPr txBox="1"/>
          <p:nvPr/>
        </p:nvSpPr>
        <p:spPr>
          <a:xfrm>
            <a:off x="834497" y="1706880"/>
            <a:ext cx="4753504" cy="3902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9275" indent="-457200" algn="just">
              <a:lnSpc>
                <a:spcPct val="150000"/>
              </a:lnSpc>
              <a:spcBef>
                <a:spcPts val="0"/>
              </a:spcBef>
              <a:buClrTx/>
              <a:buFont typeface="+mj-lt"/>
              <a:buAutoNum type="arabicPeriod"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由學校印出</a:t>
            </a:r>
            <a:r>
              <a:rPr lang="en-US" altLang="zh-TW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份，完成檢查填妥後，留校備查。</a:t>
            </a: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49275" indent="-457200" algn="just">
              <a:lnSpc>
                <a:spcPct val="150000"/>
              </a:lnSpc>
              <a:spcBef>
                <a:spcPts val="0"/>
              </a:spcBef>
              <a:buClrTx/>
              <a:buFont typeface="+mj-lt"/>
              <a:buAutoNum type="arabicPeriod"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請核對車輛基本資料，並進行車輛安全檢查與演練。</a:t>
            </a: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49275" indent="-457200" algn="just">
              <a:lnSpc>
                <a:spcPct val="150000"/>
              </a:lnSpc>
              <a:spcBef>
                <a:spcPts val="0"/>
              </a:spcBef>
              <a:buClrTx/>
              <a:buFont typeface="+mj-lt"/>
              <a:buAutoNum type="arabicPeriod"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請比照校內辦理活動流程，提前知會當地派出所，避免登車時間占用車道受罰。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8AABCF52-A39F-4617-A602-505E72570813}"/>
              </a:ext>
            </a:extLst>
          </p:cNvPr>
          <p:cNvSpPr txBox="1"/>
          <p:nvPr/>
        </p:nvSpPr>
        <p:spPr>
          <a:xfrm>
            <a:off x="1031238" y="5711574"/>
            <a:ext cx="1305562" cy="461665"/>
          </a:xfrm>
          <a:prstGeom prst="rect">
            <a:avLst/>
          </a:prstGeom>
          <a:solidFill>
            <a:srgbClr val="EAB308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手冊</a:t>
            </a:r>
            <a:r>
              <a:rPr lang="en-US" altLang="zh-TW" sz="2400" b="1" dirty="0">
                <a:solidFill>
                  <a:schemeClr val="bg1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P.9</a:t>
            </a:r>
            <a:endParaRPr lang="zh-TW" altLang="en-US" sz="2400" b="1" dirty="0">
              <a:solidFill>
                <a:schemeClr val="bg1"/>
              </a:solidFill>
              <a:highlight>
                <a:srgbClr val="FFFF00"/>
              </a:highligh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 descr="一張含有 文字, 數字, 字型, 文件 的圖片&#10;&#10;自動產生的描述">
            <a:extLst>
              <a:ext uri="{FF2B5EF4-FFF2-40B4-BE49-F238E27FC236}">
                <a16:creationId xmlns:a16="http://schemas.microsoft.com/office/drawing/2014/main" id="{5559B17E-086C-0EFD-DDAE-9061DE3DFD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917" y="1143000"/>
            <a:ext cx="6627630" cy="657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741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ACA4364-D86D-428F-B3AC-150551084C0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988F517-0554-43E1-BCB0-9EACFF5274FC}"/>
              </a:ext>
            </a:extLst>
          </p:cNvPr>
          <p:cNvSpPr txBox="1">
            <a:spLocks/>
          </p:cNvSpPr>
          <p:nvPr/>
        </p:nvSpPr>
        <p:spPr>
          <a:xfrm>
            <a:off x="596897" y="318226"/>
            <a:ext cx="4680497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dirty="0">
                <a:solidFill>
                  <a:srgbClr val="FFFFFF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各項表單</a:t>
            </a: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3200" b="1" spc="-43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車輛驗收紀錄</a:t>
            </a: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B142DE65-107B-48BF-80F4-6269408B55F6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02EF174-8BB9-4F19-8956-BEE064379F5E}"/>
              </a:ext>
            </a:extLst>
          </p:cNvPr>
          <p:cNvSpPr txBox="1"/>
          <p:nvPr/>
        </p:nvSpPr>
        <p:spPr>
          <a:xfrm>
            <a:off x="772956" y="3990633"/>
            <a:ext cx="1610362" cy="461665"/>
          </a:xfrm>
          <a:prstGeom prst="rect">
            <a:avLst/>
          </a:prstGeom>
          <a:solidFill>
            <a:srgbClr val="EAB308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手冊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P.10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A5531A3-70A1-4D3D-BA78-500A6879FDB1}"/>
              </a:ext>
            </a:extLst>
          </p:cNvPr>
          <p:cNvSpPr txBox="1"/>
          <p:nvPr/>
        </p:nvSpPr>
        <p:spPr>
          <a:xfrm>
            <a:off x="596897" y="1762395"/>
            <a:ext cx="5538619" cy="4456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車輛驗收紀錄表請於活動結束次日前</a:t>
            </a: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2075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以掃描檔 </a:t>
            </a:r>
            <a:r>
              <a:rPr lang="en-US" altLang="zh-TW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 </a:t>
            </a: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檔名格式：〇〇國小車輛驗收紀錄</a:t>
            </a:r>
            <a:r>
              <a:rPr lang="en-US" altLang="zh-TW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mail</a:t>
            </a: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 </a:t>
            </a:r>
            <a:r>
              <a:rPr lang="en-US" altLang="zh-TW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lingosun@apps.ntpc.edu.tw</a:t>
            </a:r>
            <a:endParaRPr lang="zh-TW" altLang="en-US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相關交通問題可致電洽詢承辦學校</a:t>
            </a: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聯絡電話：</a:t>
            </a:r>
            <a:r>
              <a:rPr lang="en-US" altLang="zh-TW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2688-0698</a:t>
            </a: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</a:t>
            </a:r>
            <a:r>
              <a:rPr lang="en-US" altLang="zh-TW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130</a:t>
            </a:r>
          </a:p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三多國小陳主任</a:t>
            </a:r>
          </a:p>
        </p:txBody>
      </p:sp>
      <p:pic>
        <p:nvPicPr>
          <p:cNvPr id="3" name="圖片 2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188111D8-C4FE-ADCB-1758-0EE43D2D0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622" y="1220693"/>
            <a:ext cx="6292378" cy="539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37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ACA4364-D86D-428F-B3AC-150551084C0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988F517-0554-43E1-BCB0-9EACFF5274FC}"/>
              </a:ext>
            </a:extLst>
          </p:cNvPr>
          <p:cNvSpPr txBox="1">
            <a:spLocks/>
          </p:cNvSpPr>
          <p:nvPr/>
        </p:nvSpPr>
        <p:spPr>
          <a:xfrm>
            <a:off x="596898" y="367470"/>
            <a:ext cx="7118896" cy="457305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dirty="0">
                <a:solidFill>
                  <a:srgbClr val="FFFFFF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各項表單</a:t>
            </a: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 </a:t>
            </a:r>
            <a:r>
              <a:rPr lang="zh-TW" altLang="en-US" sz="3200" b="1" dirty="0">
                <a:solidFill>
                  <a:srgbClr val="FFFFFF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活動通知書、家長同意書</a:t>
            </a: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B142DE65-107B-48BF-80F4-6269408B55F6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10C5104-7E1A-43DA-9247-ADE0752140B3}"/>
              </a:ext>
            </a:extLst>
          </p:cNvPr>
          <p:cNvSpPr txBox="1"/>
          <p:nvPr/>
        </p:nvSpPr>
        <p:spPr>
          <a:xfrm>
            <a:off x="8716553" y="1895095"/>
            <a:ext cx="1305562" cy="461665"/>
          </a:xfrm>
          <a:prstGeom prst="rect">
            <a:avLst/>
          </a:prstGeom>
          <a:solidFill>
            <a:srgbClr val="EAB308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手冊</a:t>
            </a:r>
            <a:r>
              <a:rPr lang="en-US" altLang="zh-TW" sz="2400" b="1" dirty="0">
                <a:solidFill>
                  <a:schemeClr val="bg1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P.8</a:t>
            </a:r>
            <a:endParaRPr lang="zh-TW" altLang="en-US" sz="2400" b="1" dirty="0">
              <a:solidFill>
                <a:schemeClr val="bg1"/>
              </a:solidFill>
              <a:highlight>
                <a:srgbClr val="FFFF00"/>
              </a:highligh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AF464F26-B981-3C71-A301-589A28E6104A}"/>
              </a:ext>
            </a:extLst>
          </p:cNvPr>
          <p:cNvSpPr txBox="1"/>
          <p:nvPr/>
        </p:nvSpPr>
        <p:spPr>
          <a:xfrm>
            <a:off x="8716552" y="2878022"/>
            <a:ext cx="3092271" cy="461665"/>
          </a:xfrm>
          <a:prstGeom prst="rect">
            <a:avLst/>
          </a:prstGeom>
          <a:solidFill>
            <a:srgbClr val="EAB308"/>
          </a:solidFill>
        </p:spPr>
        <p:txBody>
          <a:bodyPr wrap="square">
            <a:spAutoFit/>
          </a:bodyPr>
          <a:lstStyle/>
          <a:p>
            <a:pPr algn="l"/>
            <a:r>
              <a:rPr lang="zh-TW" altLang="en-US" sz="2400" b="1" dirty="0">
                <a:solidFill>
                  <a:srgbClr val="FFFFFF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供各校參考修改使用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3E42C0F5-C8AB-EC68-11D9-253E325F6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514" y="4215352"/>
            <a:ext cx="1393980" cy="139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FBCBC70D-6D17-05C6-4314-1C6DDB6135C5}"/>
              </a:ext>
            </a:extLst>
          </p:cNvPr>
          <p:cNvSpPr txBox="1"/>
          <p:nvPr/>
        </p:nvSpPr>
        <p:spPr>
          <a:xfrm>
            <a:off x="9472384" y="5676202"/>
            <a:ext cx="15806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/>
              <a:t>領隊會議手冊</a:t>
            </a:r>
          </a:p>
        </p:txBody>
      </p:sp>
      <p:pic>
        <p:nvPicPr>
          <p:cNvPr id="11" name="圖片 10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22EBADCE-FA8A-6772-4F35-8FB34F5B2A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43" y="1192245"/>
            <a:ext cx="7248525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164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文字, 螢幕擷取畫面, 文件, 功能表 的圖片&#10;&#10;自動產生的描述">
            <a:extLst>
              <a:ext uri="{FF2B5EF4-FFF2-40B4-BE49-F238E27FC236}">
                <a16:creationId xmlns:a16="http://schemas.microsoft.com/office/drawing/2014/main" id="{F4AF5692-1251-BB30-9513-A10781782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20600"/>
            <a:ext cx="5692764" cy="5796034"/>
          </a:xfrm>
          <a:prstGeom prst="rect">
            <a:avLst/>
          </a:prstGeom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BACA4364-D86D-428F-B3AC-150551084C0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988F517-0554-43E1-BCB0-9EACFF5274FC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3022602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spc="-43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學校資料確認表</a:t>
            </a: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en-US" altLang="zh-TW" sz="3200" b="1" spc="-43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B142DE65-107B-48BF-80F4-6269408B55F6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46F8EC18-3943-4625-A3A4-DE568894CA7A}"/>
              </a:ext>
            </a:extLst>
          </p:cNvPr>
          <p:cNvSpPr txBox="1"/>
          <p:nvPr/>
        </p:nvSpPr>
        <p:spPr>
          <a:xfrm>
            <a:off x="1529909" y="2383442"/>
            <a:ext cx="4058234" cy="461665"/>
          </a:xfrm>
          <a:prstGeom prst="rect">
            <a:avLst/>
          </a:prstGeom>
          <a:solidFill>
            <a:srgbClr val="EAB308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於領隊會議當日確認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4D8B631-227F-4D24-9DAA-91DA7DB2E660}"/>
              </a:ext>
            </a:extLst>
          </p:cNvPr>
          <p:cNvSpPr txBox="1"/>
          <p:nvPr/>
        </p:nvSpPr>
        <p:spPr>
          <a:xfrm>
            <a:off x="697373" y="1643325"/>
            <a:ext cx="6506104" cy="3902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請承辦人確認後簽名</a:t>
            </a: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49275" indent="-457200" algn="just">
              <a:lnSpc>
                <a:spcPct val="150000"/>
              </a:lnSpc>
              <a:spcBef>
                <a:spcPts val="0"/>
              </a:spcBef>
              <a:buClrTx/>
              <a:buFont typeface="+mj-lt"/>
              <a:buAutoNum type="arabicPeriod"/>
            </a:pP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49275" indent="-457200" algn="just">
              <a:lnSpc>
                <a:spcPct val="150000"/>
              </a:lnSpc>
              <a:spcBef>
                <a:spcPts val="0"/>
              </a:spcBef>
              <a:buClrTx/>
              <a:buFont typeface="+mj-lt"/>
              <a:buAutoNum type="arabicPeriod"/>
            </a:pP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49275" indent="-457200" algn="just">
              <a:lnSpc>
                <a:spcPct val="150000"/>
              </a:lnSpc>
              <a:spcBef>
                <a:spcPts val="0"/>
              </a:spcBef>
              <a:buClrTx/>
              <a:buFont typeface="+mj-lt"/>
              <a:buAutoNum type="arabicPeriod"/>
            </a:pP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相關行政問題可致電洽詢承辦學校</a:t>
            </a:r>
            <a:endParaRPr lang="en-US" altLang="zh-TW" sz="2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聯絡電話：</a:t>
            </a:r>
            <a:r>
              <a:rPr lang="en-US" altLang="zh-TW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2296-8551</a:t>
            </a: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</a:t>
            </a:r>
            <a:r>
              <a:rPr lang="en-US" altLang="zh-TW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</a:p>
          <a:p>
            <a:pPr marL="92075"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同榮國小曾主任</a:t>
            </a:r>
          </a:p>
        </p:txBody>
      </p:sp>
      <p:sp>
        <p:nvSpPr>
          <p:cNvPr id="11" name="等腰三角形 10">
            <a:extLst>
              <a:ext uri="{FF2B5EF4-FFF2-40B4-BE49-F238E27FC236}">
                <a16:creationId xmlns:a16="http://schemas.microsoft.com/office/drawing/2014/main" id="{940DDAE4-DE24-991F-0001-8C7F498E2B48}"/>
              </a:ext>
            </a:extLst>
          </p:cNvPr>
          <p:cNvSpPr/>
          <p:nvPr/>
        </p:nvSpPr>
        <p:spPr>
          <a:xfrm rot="5400000">
            <a:off x="5601167" y="2278192"/>
            <a:ext cx="317500" cy="672166"/>
          </a:xfrm>
          <a:prstGeom prst="triangle">
            <a:avLst/>
          </a:prstGeom>
          <a:solidFill>
            <a:srgbClr val="EAB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5257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9" name="object 22"/>
          <p:cNvPicPr/>
          <p:nvPr/>
        </p:nvPicPr>
        <p:blipFill>
          <a:blip r:embed="rId2"/>
          <a:stretch/>
        </p:blipFill>
        <p:spPr>
          <a:xfrm>
            <a:off x="10546920" y="-919800"/>
            <a:ext cx="3772440" cy="3805920"/>
          </a:xfrm>
          <a:prstGeom prst="rect">
            <a:avLst/>
          </a:prstGeom>
          <a:ln w="12600">
            <a:noFill/>
          </a:ln>
        </p:spPr>
      </p:pic>
      <p:sp>
        <p:nvSpPr>
          <p:cNvPr id="670" name="object 2"/>
          <p:cNvSpPr/>
          <p:nvPr/>
        </p:nvSpPr>
        <p:spPr>
          <a:xfrm>
            <a:off x="0" y="0"/>
            <a:ext cx="12192120" cy="1143000"/>
          </a:xfrm>
          <a:custGeom>
            <a:avLst/>
            <a:gdLst/>
            <a:ahLst/>
            <a:cxnLst/>
            <a:rect l="l" t="t" r="r" b="b"/>
            <a:pathLst>
              <a:path w="12191999" h="1142999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5E97D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71" name="object 3"/>
          <p:cNvSpPr txBox="1"/>
          <p:nvPr/>
        </p:nvSpPr>
        <p:spPr>
          <a:xfrm>
            <a:off x="587643" y="438480"/>
            <a:ext cx="4750975" cy="506520"/>
          </a:xfrm>
          <a:prstGeom prst="rect">
            <a:avLst/>
          </a:prstGeom>
          <a:noFill/>
          <a:ln w="0">
            <a:noFill/>
          </a:ln>
        </p:spPr>
        <p:txBody>
          <a:bodyPr lIns="0" tIns="14040" rIns="0" bIns="0" anchor="b">
            <a:noAutofit/>
          </a:bodyPr>
          <a:lstStyle/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lang="zh-TW" sz="3200" b="1" strike="noStrike" spc="-432" dirty="0">
                <a:solidFill>
                  <a:schemeClr val="accent6"/>
                </a:solidFill>
                <a:latin typeface="微軟正黑體"/>
                <a:ea typeface="微軟正黑體"/>
              </a:rPr>
              <a:t>活動說明</a:t>
            </a:r>
            <a:r>
              <a:rPr lang="zh-TW" altLang="en-US" sz="3200" b="1" strike="noStrike" spc="-432" dirty="0">
                <a:solidFill>
                  <a:schemeClr val="accent6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3200" b="1" strike="noStrike" spc="-432" dirty="0">
                <a:solidFill>
                  <a:srgbClr val="FFFFFF"/>
                </a:solidFill>
                <a:latin typeface="微軟正黑體"/>
                <a:ea typeface="微軟正黑體"/>
              </a:rPr>
              <a:t>-</a:t>
            </a:r>
            <a:r>
              <a:rPr lang="zh-TW" altLang="en-US" sz="3200" b="1" strike="noStrike" spc="-432" dirty="0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zh-TW" altLang="en-US" sz="3200" b="1" u="sng" spc="-432" dirty="0">
                <a:solidFill>
                  <a:schemeClr val="bg1"/>
                </a:solidFill>
                <a:latin typeface="微軟正黑體"/>
                <a:ea typeface="微軟正黑體"/>
              </a:rPr>
              <a:t>溪</a:t>
            </a:r>
            <a:r>
              <a:rPr lang="zh-TW" altLang="zh-TW" sz="3200" b="1" u="sng" spc="-432" dirty="0">
                <a:solidFill>
                  <a:schemeClr val="bg1"/>
                </a:solidFill>
                <a:latin typeface="微軟正黑體"/>
                <a:ea typeface="微軟正黑體"/>
              </a:rPr>
              <a:t>北地區公共空間</a:t>
            </a:r>
            <a:endParaRPr lang="en-US" sz="3200" b="1" u="sng" spc="-432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672" name="object 4"/>
          <p:cNvSpPr txBox="1"/>
          <p:nvPr/>
        </p:nvSpPr>
        <p:spPr>
          <a:xfrm>
            <a:off x="10181520" y="310680"/>
            <a:ext cx="1878480" cy="762120"/>
          </a:xfrm>
          <a:prstGeom prst="rect">
            <a:avLst/>
          </a:prstGeom>
          <a:noFill/>
          <a:ln w="0">
            <a:noFill/>
          </a:ln>
        </p:spPr>
        <p:txBody>
          <a:bodyPr lIns="0" tIns="15840" rIns="0" bIns="0">
            <a:noAutofit/>
          </a:bodyPr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新北市</a:t>
            </a:r>
            <a:r>
              <a:rPr lang="en-US" sz="1600" b="0" strike="noStrike" spc="-1">
                <a:solidFill>
                  <a:srgbClr val="FFFFFF"/>
                </a:solidFill>
                <a:latin typeface="微軟正黑體"/>
                <a:ea typeface="微軟正黑體"/>
              </a:rPr>
              <a:t>115</a:t>
            </a: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學年度</a:t>
            </a:r>
            <a:endParaRPr lang="en-US" sz="160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藝術滿城香活動</a:t>
            </a:r>
            <a:endParaRPr lang="en-US" sz="1600" b="0" strike="noStrike" spc="-1">
              <a:latin typeface="Arial"/>
            </a:endParaRPr>
          </a:p>
        </p:txBody>
      </p:sp>
      <p:grpSp>
        <p:nvGrpSpPr>
          <p:cNvPr id="673" name="群組 35"/>
          <p:cNvGrpSpPr/>
          <p:nvPr/>
        </p:nvGrpSpPr>
        <p:grpSpPr>
          <a:xfrm>
            <a:off x="323891" y="3020039"/>
            <a:ext cx="10570331" cy="1571760"/>
            <a:chOff x="360000" y="2880000"/>
            <a:chExt cx="11746800" cy="1571760"/>
          </a:xfrm>
        </p:grpSpPr>
        <p:sp>
          <p:nvSpPr>
            <p:cNvPr id="674" name="object 17"/>
            <p:cNvSpPr/>
            <p:nvPr/>
          </p:nvSpPr>
          <p:spPr>
            <a:xfrm>
              <a:off x="406800" y="2880000"/>
              <a:ext cx="11700000" cy="1571760"/>
            </a:xfrm>
            <a:custGeom>
              <a:avLst/>
              <a:gdLst/>
              <a:ahLst/>
              <a:cxnLst/>
              <a:rect l="l" t="t" r="r" b="b"/>
              <a:pathLst>
                <a:path w="9505948" h="857249">
                  <a:moveTo>
                    <a:pt x="9472901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9472901" y="0"/>
                  </a:lnTo>
                  <a:lnTo>
                    <a:pt x="9477760" y="966"/>
                  </a:lnTo>
                  <a:lnTo>
                    <a:pt x="9504981" y="28187"/>
                  </a:lnTo>
                  <a:lnTo>
                    <a:pt x="9505948" y="33047"/>
                  </a:lnTo>
                  <a:lnTo>
                    <a:pt x="9505948" y="824201"/>
                  </a:lnTo>
                  <a:lnTo>
                    <a:pt x="9477760" y="856282"/>
                  </a:lnTo>
                  <a:lnTo>
                    <a:pt x="9472901" y="857249"/>
                  </a:lnTo>
                  <a:close/>
                </a:path>
              </a:pathLst>
            </a:custGeom>
            <a:solidFill>
              <a:srgbClr val="DEEBF7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zh-TW" sz="4600" b="1" strike="noStrike" spc="-432" dirty="0">
                  <a:solidFill>
                    <a:srgbClr val="595959"/>
                  </a:solidFill>
                  <a:latin typeface="微軟正黑體"/>
                  <a:ea typeface="微軟正黑體"/>
                </a:rPr>
                <a:t>文 化 局 </a:t>
              </a:r>
              <a:r>
                <a:rPr lang="en-US" sz="4600" b="1" strike="noStrike" spc="-432" dirty="0">
                  <a:solidFill>
                    <a:srgbClr val="595959"/>
                  </a:solidFill>
                  <a:latin typeface="微軟正黑體"/>
                  <a:ea typeface="微軟正黑體"/>
                </a:rPr>
                <a:t>- </a:t>
              </a:r>
              <a:r>
                <a:rPr lang="zh-TW" sz="4600" b="1" strike="noStrike" spc="-432" dirty="0">
                  <a:solidFill>
                    <a:srgbClr val="595959"/>
                  </a:solidFill>
                  <a:latin typeface="微軟正黑體"/>
                  <a:ea typeface="微軟正黑體"/>
                </a:rPr>
                <a:t>藝 文 場 館 參 觀</a:t>
              </a:r>
              <a:r>
                <a:rPr lang="zh-TW" altLang="en-US" sz="4600" b="1" strike="noStrike" spc="-432" dirty="0">
                  <a:solidFill>
                    <a:srgbClr val="595959"/>
                  </a:solidFill>
                  <a:latin typeface="微軟正黑體"/>
                  <a:ea typeface="微軟正黑體"/>
                </a:rPr>
                <a:t> </a:t>
              </a:r>
              <a:endParaRPr lang="en-US" sz="4600" b="0" strike="noStrike" spc="-1" dirty="0">
                <a:latin typeface="Arial"/>
              </a:endParaRPr>
            </a:p>
          </p:txBody>
        </p:sp>
        <p:sp>
          <p:nvSpPr>
            <p:cNvPr id="675" name="object 18"/>
            <p:cNvSpPr/>
            <p:nvPr/>
          </p:nvSpPr>
          <p:spPr>
            <a:xfrm>
              <a:off x="360000" y="2880000"/>
              <a:ext cx="46800" cy="1571760"/>
            </a:xfrm>
            <a:custGeom>
              <a:avLst/>
              <a:gdLst/>
              <a:ahLst/>
              <a:cxnLst/>
              <a:rect l="l" t="t" r="r" b="b"/>
              <a:pathLst>
                <a:path w="38099" h="857249">
                  <a:moveTo>
                    <a:pt x="38099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857249"/>
                  </a:lnTo>
                  <a:close/>
                </a:path>
              </a:pathLst>
            </a:custGeom>
            <a:solidFill>
              <a:srgbClr val="DEEBF7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5" name="圖片 4">
            <a:extLst>
              <a:ext uri="{FF2B5EF4-FFF2-40B4-BE49-F238E27FC236}">
                <a16:creationId xmlns:a16="http://schemas.microsoft.com/office/drawing/2014/main" id="{3699B7D2-6525-20DD-79A1-5BD62ABEB7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778" y="2346193"/>
            <a:ext cx="5780222" cy="3251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465909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object 22"/>
          <p:cNvPicPr/>
          <p:nvPr/>
        </p:nvPicPr>
        <p:blipFill>
          <a:blip r:embed="rId2"/>
          <a:stretch/>
        </p:blipFill>
        <p:spPr>
          <a:xfrm>
            <a:off x="10546920" y="-919800"/>
            <a:ext cx="3772440" cy="3805920"/>
          </a:xfrm>
          <a:prstGeom prst="rect">
            <a:avLst/>
          </a:prstGeom>
          <a:ln w="12600">
            <a:noFill/>
          </a:ln>
        </p:spPr>
      </p:pic>
      <p:sp>
        <p:nvSpPr>
          <p:cNvPr id="677" name="object 2"/>
          <p:cNvSpPr/>
          <p:nvPr/>
        </p:nvSpPr>
        <p:spPr>
          <a:xfrm>
            <a:off x="-87120" y="0"/>
            <a:ext cx="12192120" cy="1143000"/>
          </a:xfrm>
          <a:custGeom>
            <a:avLst/>
            <a:gdLst/>
            <a:ahLst/>
            <a:cxnLst/>
            <a:rect l="l" t="t" r="r" b="b"/>
            <a:pathLst>
              <a:path w="12191999" h="1142999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5E97D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78" name="object 3"/>
          <p:cNvSpPr txBox="1"/>
          <p:nvPr/>
        </p:nvSpPr>
        <p:spPr>
          <a:xfrm>
            <a:off x="596880" y="318240"/>
            <a:ext cx="3167280" cy="506520"/>
          </a:xfrm>
          <a:prstGeom prst="rect">
            <a:avLst/>
          </a:prstGeom>
          <a:noFill/>
          <a:ln w="0">
            <a:noFill/>
          </a:ln>
        </p:spPr>
        <p:txBody>
          <a:bodyPr lIns="0" tIns="14040" rIns="0" bIns="0" anchor="b">
            <a:noAutofit/>
          </a:bodyPr>
          <a:lstStyle/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lang="zh-TW" sz="3200" b="1" strike="noStrike" spc="-432">
                <a:solidFill>
                  <a:srgbClr val="FFFFFF"/>
                </a:solidFill>
                <a:latin typeface="微軟正黑體"/>
                <a:ea typeface="微軟正黑體"/>
              </a:rPr>
              <a:t>【活動流程表】</a:t>
            </a:r>
            <a:endParaRPr lang="en-US" sz="3200" b="0" strike="noStrike" spc="-1">
              <a:latin typeface="Arial"/>
            </a:endParaRPr>
          </a:p>
        </p:txBody>
      </p:sp>
      <p:sp>
        <p:nvSpPr>
          <p:cNvPr id="679" name="object 4"/>
          <p:cNvSpPr txBox="1"/>
          <p:nvPr/>
        </p:nvSpPr>
        <p:spPr>
          <a:xfrm>
            <a:off x="10181520" y="310680"/>
            <a:ext cx="1527840" cy="762120"/>
          </a:xfrm>
          <a:prstGeom prst="rect">
            <a:avLst/>
          </a:prstGeom>
          <a:noFill/>
          <a:ln w="0">
            <a:noFill/>
          </a:ln>
        </p:spPr>
        <p:txBody>
          <a:bodyPr lIns="0" tIns="15840" rIns="0" bIns="0">
            <a:noAutofit/>
          </a:bodyPr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新北市</a:t>
            </a:r>
            <a:r>
              <a:rPr lang="en-US" sz="1600" b="0" strike="noStrike" spc="-1">
                <a:solidFill>
                  <a:srgbClr val="FFFFFF"/>
                </a:solidFill>
                <a:latin typeface="微軟正黑體"/>
                <a:ea typeface="微軟正黑體"/>
              </a:rPr>
              <a:t>115</a:t>
            </a: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學年度</a:t>
            </a:r>
            <a:endParaRPr lang="en-US" sz="160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藝術滿城香活動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6743E7B-963A-2F4F-9127-3923119AF53F}"/>
              </a:ext>
            </a:extLst>
          </p:cNvPr>
          <p:cNvSpPr/>
          <p:nvPr/>
        </p:nvSpPr>
        <p:spPr>
          <a:xfrm>
            <a:off x="3112042" y="318240"/>
            <a:ext cx="4693498" cy="584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260B963-3EAC-5CE2-3394-A412DAAFE6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6002" y="343805"/>
            <a:ext cx="469349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zh-TW" sz="3200" b="1" spc="-432" dirty="0">
                <a:solidFill>
                  <a:schemeClr val="accent6"/>
                </a:solidFill>
                <a:latin typeface="微軟正黑體"/>
                <a:ea typeface="微軟正黑體"/>
              </a:rPr>
              <a:t>團體分組參觀展間之細流表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5017196D-B183-9EB9-07E3-81386E3CB21D}"/>
              </a:ext>
            </a:extLst>
          </p:cNvPr>
          <p:cNvGraphicFramePr>
            <a:graphicFrameLocks noGrp="1"/>
          </p:cNvGraphicFramePr>
          <p:nvPr/>
        </p:nvGraphicFramePr>
        <p:xfrm>
          <a:off x="730250" y="1391040"/>
          <a:ext cx="10731499" cy="52578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1908">
                  <a:extLst>
                    <a:ext uri="{9D8B030D-6E8A-4147-A177-3AD203B41FA5}">
                      <a16:colId xmlns:a16="http://schemas.microsoft.com/office/drawing/2014/main" val="1911983203"/>
                    </a:ext>
                  </a:extLst>
                </a:gridCol>
                <a:gridCol w="1844551">
                  <a:extLst>
                    <a:ext uri="{9D8B030D-6E8A-4147-A177-3AD203B41FA5}">
                      <a16:colId xmlns:a16="http://schemas.microsoft.com/office/drawing/2014/main" val="3942491964"/>
                    </a:ext>
                  </a:extLst>
                </a:gridCol>
                <a:gridCol w="1806447">
                  <a:extLst>
                    <a:ext uri="{9D8B030D-6E8A-4147-A177-3AD203B41FA5}">
                      <a16:colId xmlns:a16="http://schemas.microsoft.com/office/drawing/2014/main" val="755323609"/>
                    </a:ext>
                  </a:extLst>
                </a:gridCol>
                <a:gridCol w="1806447">
                  <a:extLst>
                    <a:ext uri="{9D8B030D-6E8A-4147-A177-3AD203B41FA5}">
                      <a16:colId xmlns:a16="http://schemas.microsoft.com/office/drawing/2014/main" val="862084841"/>
                    </a:ext>
                  </a:extLst>
                </a:gridCol>
                <a:gridCol w="1806447">
                  <a:extLst>
                    <a:ext uri="{9D8B030D-6E8A-4147-A177-3AD203B41FA5}">
                      <a16:colId xmlns:a16="http://schemas.microsoft.com/office/drawing/2014/main" val="534992853"/>
                    </a:ext>
                  </a:extLst>
                </a:gridCol>
                <a:gridCol w="1805699">
                  <a:extLst>
                    <a:ext uri="{9D8B030D-6E8A-4147-A177-3AD203B41FA5}">
                      <a16:colId xmlns:a16="http://schemas.microsoft.com/office/drawing/2014/main" val="2710087607"/>
                    </a:ext>
                  </a:extLst>
                </a:gridCol>
              </a:tblGrid>
              <a:tr h="430152">
                <a:tc rowSpan="2"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 dirty="0">
                          <a:effectLst/>
                        </a:rPr>
                        <a:t>      </a:t>
                      </a:r>
                      <a:r>
                        <a:rPr lang="zh-TW" sz="1800" kern="100" dirty="0">
                          <a:effectLst/>
                        </a:rPr>
                        <a:t>組別</a:t>
                      </a:r>
                    </a:p>
                    <a:p>
                      <a:pPr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時間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5</a:t>
                      </a:r>
                      <a:r>
                        <a:rPr lang="zh-TW" sz="1600" kern="100" dirty="0">
                          <a:effectLst/>
                        </a:rPr>
                        <a:t>樓展區 </a:t>
                      </a:r>
                      <a:r>
                        <a:rPr lang="en-US" sz="1600" kern="100" dirty="0">
                          <a:effectLst/>
                        </a:rPr>
                        <a:t>(A</a:t>
                      </a:r>
                      <a:r>
                        <a:rPr lang="zh-TW" sz="1600" kern="100" dirty="0">
                          <a:effectLst/>
                        </a:rPr>
                        <a:t>、</a:t>
                      </a:r>
                      <a:r>
                        <a:rPr lang="en-US" sz="1600" kern="100" dirty="0">
                          <a:effectLst/>
                        </a:rPr>
                        <a:t>B</a:t>
                      </a:r>
                      <a:r>
                        <a:rPr lang="zh-TW" sz="1600" kern="100" dirty="0">
                          <a:effectLst/>
                        </a:rPr>
                        <a:t>、</a:t>
                      </a:r>
                      <a:r>
                        <a:rPr lang="en-US" sz="1600" kern="100" dirty="0">
                          <a:effectLst/>
                        </a:rPr>
                        <a:t>C)</a:t>
                      </a:r>
                      <a:endParaRPr lang="zh-TW" sz="16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1</a:t>
                      </a:r>
                      <a:r>
                        <a:rPr lang="zh-TW" sz="1600" kern="100">
                          <a:effectLst/>
                        </a:rPr>
                        <a:t>樓展區</a:t>
                      </a:r>
                      <a:r>
                        <a:rPr lang="en-US" sz="1600" kern="100">
                          <a:effectLst/>
                        </a:rPr>
                        <a:t>(D)</a:t>
                      </a:r>
                      <a:endParaRPr lang="zh-TW" sz="16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3</a:t>
                      </a:r>
                      <a:r>
                        <a:rPr lang="zh-TW" sz="1600" kern="100">
                          <a:effectLst/>
                        </a:rPr>
                        <a:t>樓展區 </a:t>
                      </a:r>
                      <a:r>
                        <a:rPr lang="en-US" sz="1600" kern="100">
                          <a:effectLst/>
                        </a:rPr>
                        <a:t>(E)</a:t>
                      </a:r>
                      <a:endParaRPr lang="zh-TW" sz="16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extLst>
                  <a:ext uri="{0D108BD9-81ED-4DB2-BD59-A6C34878D82A}">
                    <a16:rowId xmlns:a16="http://schemas.microsoft.com/office/drawing/2014/main" val="4174217743"/>
                  </a:ext>
                </a:extLst>
              </a:tr>
              <a:tr h="4063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 dirty="0">
                          <a:effectLst/>
                        </a:rPr>
                        <a:t>5A</a:t>
                      </a:r>
                      <a:r>
                        <a:rPr lang="zh-TW" sz="1800" kern="100" dirty="0">
                          <a:effectLst/>
                        </a:rPr>
                        <a:t>組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5B</a:t>
                      </a:r>
                      <a:r>
                        <a:rPr lang="zh-TW" sz="1800" kern="100">
                          <a:effectLst/>
                        </a:rPr>
                        <a:t>組</a:t>
                      </a:r>
                      <a:endParaRPr lang="zh-TW" sz="1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5C</a:t>
                      </a:r>
                      <a:r>
                        <a:rPr lang="zh-TW" sz="1800" kern="100">
                          <a:effectLst/>
                        </a:rPr>
                        <a:t>組</a:t>
                      </a:r>
                      <a:endParaRPr lang="zh-TW" sz="1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1D</a:t>
                      </a:r>
                      <a:r>
                        <a:rPr lang="zh-TW" sz="1800" kern="100">
                          <a:effectLst/>
                        </a:rPr>
                        <a:t>組</a:t>
                      </a:r>
                      <a:endParaRPr lang="zh-TW" sz="1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3E</a:t>
                      </a:r>
                      <a:r>
                        <a:rPr lang="zh-TW" sz="1800" kern="100">
                          <a:effectLst/>
                        </a:rPr>
                        <a:t>組</a:t>
                      </a:r>
                      <a:endParaRPr lang="zh-TW" sz="1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extLst>
                  <a:ext uri="{0D108BD9-81ED-4DB2-BD59-A6C34878D82A}">
                    <a16:rowId xmlns:a16="http://schemas.microsoft.com/office/drawing/2014/main" val="3652277097"/>
                  </a:ext>
                </a:extLst>
              </a:tr>
              <a:tr h="550436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 dirty="0">
                          <a:effectLst/>
                        </a:rPr>
                        <a:t>12:50~13:10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 dirty="0">
                          <a:effectLst/>
                        </a:rPr>
                        <a:t>24HR New Taipei Open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日常體能王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kern="100">
                          <a:effectLst/>
                        </a:rPr>
                        <a:t>怪獸放電場</a:t>
                      </a:r>
                      <a:endParaRPr lang="zh-TW" sz="1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1</a:t>
                      </a:r>
                      <a:r>
                        <a:rPr lang="zh-TW" sz="1800" kern="100">
                          <a:effectLst/>
                        </a:rPr>
                        <a:t>樓展區</a:t>
                      </a:r>
                      <a:endParaRPr lang="zh-TW" sz="1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3</a:t>
                      </a:r>
                      <a:r>
                        <a:rPr lang="zh-TW" sz="1800" kern="100">
                          <a:effectLst/>
                        </a:rPr>
                        <a:t>樓展區</a:t>
                      </a:r>
                      <a:endParaRPr lang="zh-TW" sz="1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extLst>
                  <a:ext uri="{0D108BD9-81ED-4DB2-BD59-A6C34878D82A}">
                    <a16:rowId xmlns:a16="http://schemas.microsoft.com/office/drawing/2014/main" val="3081254924"/>
                  </a:ext>
                </a:extLst>
              </a:tr>
              <a:tr h="267302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 dirty="0">
                          <a:effectLst/>
                        </a:rPr>
                        <a:t>13:10~13:15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換場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290960"/>
                  </a:ext>
                </a:extLst>
              </a:tr>
              <a:tr h="550436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 dirty="0">
                          <a:effectLst/>
                        </a:rPr>
                        <a:t>13:15~13:35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日常體能王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怪獸放電場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 dirty="0">
                          <a:effectLst/>
                        </a:rPr>
                        <a:t>24HR New Taipei Open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3</a:t>
                      </a:r>
                      <a:r>
                        <a:rPr lang="zh-TW" sz="1800" kern="100">
                          <a:effectLst/>
                        </a:rPr>
                        <a:t>樓展區</a:t>
                      </a:r>
                      <a:endParaRPr lang="zh-TW" sz="1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1</a:t>
                      </a:r>
                      <a:r>
                        <a:rPr lang="zh-TW" sz="1800" kern="100">
                          <a:effectLst/>
                        </a:rPr>
                        <a:t>樓展區</a:t>
                      </a:r>
                      <a:endParaRPr lang="zh-TW" sz="1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extLst>
                  <a:ext uri="{0D108BD9-81ED-4DB2-BD59-A6C34878D82A}">
                    <a16:rowId xmlns:a16="http://schemas.microsoft.com/office/drawing/2014/main" val="2987125793"/>
                  </a:ext>
                </a:extLst>
              </a:tr>
              <a:tr h="267302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13:35~13:40</a:t>
                      </a:r>
                      <a:endParaRPr lang="zh-TW" sz="1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換場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330804"/>
                  </a:ext>
                </a:extLst>
              </a:tr>
              <a:tr h="550436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 dirty="0">
                          <a:effectLst/>
                        </a:rPr>
                        <a:t>13:40~14:00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kern="100">
                          <a:effectLst/>
                        </a:rPr>
                        <a:t>怪獸放電場</a:t>
                      </a:r>
                      <a:endParaRPr lang="zh-TW" sz="1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24HR New Taipei Open</a:t>
                      </a:r>
                      <a:endParaRPr lang="zh-TW" sz="1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日常體能王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日常體能王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kern="100">
                          <a:effectLst/>
                        </a:rPr>
                        <a:t>怪獸放電場</a:t>
                      </a:r>
                      <a:endParaRPr lang="zh-TW" sz="1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extLst>
                  <a:ext uri="{0D108BD9-81ED-4DB2-BD59-A6C34878D82A}">
                    <a16:rowId xmlns:a16="http://schemas.microsoft.com/office/drawing/2014/main" val="3298101275"/>
                  </a:ext>
                </a:extLst>
              </a:tr>
              <a:tr h="267302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14:00~14:05</a:t>
                      </a:r>
                      <a:endParaRPr lang="zh-TW" sz="1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換場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6988302"/>
                  </a:ext>
                </a:extLst>
              </a:tr>
              <a:tr h="550436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 dirty="0">
                          <a:effectLst/>
                        </a:rPr>
                        <a:t>14:05~14:25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 dirty="0">
                          <a:effectLst/>
                        </a:rPr>
                        <a:t>3</a:t>
                      </a:r>
                      <a:r>
                        <a:rPr lang="zh-TW" sz="1800" kern="100" dirty="0">
                          <a:effectLst/>
                        </a:rPr>
                        <a:t>樓展區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1</a:t>
                      </a:r>
                      <a:r>
                        <a:rPr lang="zh-TW" sz="1800" kern="100">
                          <a:effectLst/>
                        </a:rPr>
                        <a:t>樓展區</a:t>
                      </a:r>
                      <a:endParaRPr lang="zh-TW" sz="1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 dirty="0">
                          <a:effectLst/>
                        </a:rPr>
                        <a:t>3</a:t>
                      </a:r>
                      <a:r>
                        <a:rPr lang="zh-TW" sz="1800" kern="100" dirty="0">
                          <a:effectLst/>
                        </a:rPr>
                        <a:t>樓展區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 dirty="0">
                          <a:effectLst/>
                        </a:rPr>
                        <a:t>24HR New Taipei Open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kern="100">
                          <a:effectLst/>
                        </a:rPr>
                        <a:t>日常體能王</a:t>
                      </a:r>
                      <a:endParaRPr lang="zh-TW" sz="1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extLst>
                  <a:ext uri="{0D108BD9-81ED-4DB2-BD59-A6C34878D82A}">
                    <a16:rowId xmlns:a16="http://schemas.microsoft.com/office/drawing/2014/main" val="1755796910"/>
                  </a:ext>
                </a:extLst>
              </a:tr>
              <a:tr h="267302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 dirty="0">
                          <a:effectLst/>
                        </a:rPr>
                        <a:t>14:25~14:30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換場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825483"/>
                  </a:ext>
                </a:extLst>
              </a:tr>
              <a:tr h="550436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 dirty="0">
                          <a:effectLst/>
                        </a:rPr>
                        <a:t>14:30~14:45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1</a:t>
                      </a:r>
                      <a:r>
                        <a:rPr lang="zh-TW" sz="1800" kern="100">
                          <a:effectLst/>
                        </a:rPr>
                        <a:t>樓展區</a:t>
                      </a:r>
                      <a:endParaRPr lang="zh-TW" sz="1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3</a:t>
                      </a:r>
                      <a:r>
                        <a:rPr lang="zh-TW" sz="1800" kern="100">
                          <a:effectLst/>
                        </a:rPr>
                        <a:t>樓展區</a:t>
                      </a:r>
                      <a:endParaRPr lang="zh-TW" sz="1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 dirty="0">
                          <a:effectLst/>
                        </a:rPr>
                        <a:t>1</a:t>
                      </a:r>
                      <a:r>
                        <a:rPr lang="zh-TW" sz="1800" kern="100" dirty="0">
                          <a:effectLst/>
                        </a:rPr>
                        <a:t>樓展區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怪獸放電場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 dirty="0">
                          <a:effectLst/>
                        </a:rPr>
                        <a:t>24HR New Taipei Open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extLst>
                  <a:ext uri="{0D108BD9-81ED-4DB2-BD59-A6C34878D82A}">
                    <a16:rowId xmlns:a16="http://schemas.microsoft.com/office/drawing/2014/main" val="3444904954"/>
                  </a:ext>
                </a:extLst>
              </a:tr>
              <a:tr h="285321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 dirty="0">
                          <a:effectLst/>
                        </a:rPr>
                        <a:t>14:45~14:50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各班整隊</a:t>
                      </a:r>
                      <a:r>
                        <a:rPr lang="en-US" sz="1800" kern="100" dirty="0">
                          <a:effectLst/>
                        </a:rPr>
                        <a:t>/</a:t>
                      </a:r>
                      <a:r>
                        <a:rPr lang="zh-TW" sz="1800" kern="100" dirty="0">
                          <a:effectLst/>
                        </a:rPr>
                        <a:t>移動至</a:t>
                      </a:r>
                      <a:r>
                        <a:rPr lang="en-US" sz="1800" kern="100" dirty="0">
                          <a:effectLst/>
                        </a:rPr>
                        <a:t>1</a:t>
                      </a:r>
                      <a:r>
                        <a:rPr lang="zh-TW" sz="1800" kern="100" dirty="0">
                          <a:effectLst/>
                        </a:rPr>
                        <a:t>樓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1812179"/>
                  </a:ext>
                </a:extLst>
              </a:tr>
              <a:tr h="289572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 dirty="0">
                          <a:effectLst/>
                        </a:rPr>
                        <a:t>14:50~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800"/>
                        </a:spcAft>
                      </a:pPr>
                      <a:r>
                        <a:rPr lang="zh-TW" sz="1800" kern="100" dirty="0">
                          <a:effectLst/>
                        </a:rPr>
                        <a:t>賦歸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3810" marR="5381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861048"/>
                  </a:ext>
                </a:extLst>
              </a:tr>
            </a:tbl>
          </a:graphicData>
        </a:graphic>
      </p:graphicFrame>
      <p:sp>
        <p:nvSpPr>
          <p:cNvPr id="6" name="文字方塊 5">
            <a:extLst>
              <a:ext uri="{FF2B5EF4-FFF2-40B4-BE49-F238E27FC236}">
                <a16:creationId xmlns:a16="http://schemas.microsoft.com/office/drawing/2014/main" id="{7C005A6B-9B7D-AB1C-E6CF-88F1C43645AD}"/>
              </a:ext>
            </a:extLst>
          </p:cNvPr>
          <p:cNvSpPr txBox="1"/>
          <p:nvPr/>
        </p:nvSpPr>
        <p:spPr>
          <a:xfrm>
            <a:off x="7185840" y="6560044"/>
            <a:ext cx="7133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※</a:t>
            </a:r>
            <a:r>
              <a:rPr lang="zh-TW" altLang="en-US" sz="18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展區參觀</a:t>
            </a:r>
            <a:r>
              <a:rPr lang="zh-TW" altLang="en-US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以</a:t>
            </a:r>
            <a:r>
              <a:rPr lang="zh-TW" altLang="en-US" sz="18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當日實況由現場工作人員</a:t>
            </a:r>
            <a:r>
              <a:rPr lang="zh-TW" altLang="en-US" sz="1800" b="0" i="0" u="none" strike="noStrike" baseline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進行引導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39773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object 22">
            <a:extLst>
              <a:ext uri="{FF2B5EF4-FFF2-40B4-BE49-F238E27FC236}">
                <a16:creationId xmlns:a16="http://schemas.microsoft.com/office/drawing/2014/main" id="{AB3AD5D3-E6D3-4694-8F19-7FD7A9E30BD0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7094" y="-919725"/>
            <a:ext cx="3772412" cy="3805801"/>
          </a:xfrm>
          <a:prstGeom prst="rect">
            <a:avLst/>
          </a:prstGeom>
        </p:spPr>
      </p:pic>
      <p:sp>
        <p:nvSpPr>
          <p:cNvPr id="30" name="object 2">
            <a:extLst>
              <a:ext uri="{FF2B5EF4-FFF2-40B4-BE49-F238E27FC236}">
                <a16:creationId xmlns:a16="http://schemas.microsoft.com/office/drawing/2014/main" id="{BC3D22BE-EB40-4AEA-A6B2-6B7C8E5D24B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FF6A3A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object 3">
            <a:extLst>
              <a:ext uri="{FF2B5EF4-FFF2-40B4-BE49-F238E27FC236}">
                <a16:creationId xmlns:a16="http://schemas.microsoft.com/office/drawing/2014/main" id="{8F38274D-3178-4610-80B2-58A3F46DC751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1856106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zh-TW" altLang="en-US" sz="3200" b="1" spc="-43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會議流程</a:t>
            </a: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CA638438-3723-4582-BB68-35244EABB0C7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graphicFrame>
        <p:nvGraphicFramePr>
          <p:cNvPr id="34" name="表格 34">
            <a:extLst>
              <a:ext uri="{FF2B5EF4-FFF2-40B4-BE49-F238E27FC236}">
                <a16:creationId xmlns:a16="http://schemas.microsoft.com/office/drawing/2014/main" id="{D060576C-FFDD-49C2-91C7-674157AFDA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735313"/>
              </p:ext>
            </p:extLst>
          </p:nvPr>
        </p:nvGraphicFramePr>
        <p:xfrm>
          <a:off x="683581" y="1709922"/>
          <a:ext cx="10679590" cy="45240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1641">
                  <a:extLst>
                    <a:ext uri="{9D8B030D-6E8A-4147-A177-3AD203B41FA5}">
                      <a16:colId xmlns:a16="http://schemas.microsoft.com/office/drawing/2014/main" val="1108386110"/>
                    </a:ext>
                  </a:extLst>
                </a:gridCol>
                <a:gridCol w="4206949">
                  <a:extLst>
                    <a:ext uri="{9D8B030D-6E8A-4147-A177-3AD203B41FA5}">
                      <a16:colId xmlns:a16="http://schemas.microsoft.com/office/drawing/2014/main" val="4200083594"/>
                    </a:ext>
                  </a:extLst>
                </a:gridCol>
                <a:gridCol w="5461000">
                  <a:extLst>
                    <a:ext uri="{9D8B030D-6E8A-4147-A177-3AD203B41FA5}">
                      <a16:colId xmlns:a16="http://schemas.microsoft.com/office/drawing/2014/main" val="2793214642"/>
                    </a:ext>
                  </a:extLst>
                </a:gridCol>
              </a:tblGrid>
              <a:tr h="75400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序號</a:t>
                      </a: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A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A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活動內容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A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5492880"/>
                  </a:ext>
                </a:extLst>
              </a:tr>
              <a:tr h="75400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14:00-14:03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與會來賓介紹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328057"/>
                  </a:ext>
                </a:extLst>
              </a:tr>
              <a:tr h="75400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14:03-14:08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承辦學校致詞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744816"/>
                  </a:ext>
                </a:extLst>
              </a:tr>
              <a:tr h="75400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14:08-14:30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活動說明</a:t>
                      </a:r>
                      <a:endParaRPr lang="zh-CN" altLang="en-US" sz="24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013082"/>
                  </a:ext>
                </a:extLst>
              </a:tr>
              <a:tr h="75400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14:30-15:00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QA</a:t>
                      </a: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時間</a:t>
                      </a:r>
                      <a:endParaRPr lang="zh-CN" altLang="en-US" sz="24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2862160"/>
                  </a:ext>
                </a:extLst>
              </a:tr>
              <a:tr h="75400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</a:t>
                      </a:r>
                      <a:endParaRPr lang="zh-TW" altLang="en-US" sz="24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15:00-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賦歸</a:t>
                      </a:r>
                      <a:endParaRPr lang="zh-CN" altLang="en-US" sz="24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140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3782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object 2"/>
          <p:cNvSpPr/>
          <p:nvPr/>
        </p:nvSpPr>
        <p:spPr>
          <a:xfrm>
            <a:off x="0" y="0"/>
            <a:ext cx="12192120" cy="1143000"/>
          </a:xfrm>
          <a:custGeom>
            <a:avLst/>
            <a:gdLst/>
            <a:ahLst/>
            <a:cxnLst/>
            <a:rect l="l" t="t" r="r" b="b"/>
            <a:pathLst>
              <a:path w="12191999" h="1142999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5E97D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81" name="object 3"/>
          <p:cNvSpPr txBox="1"/>
          <p:nvPr/>
        </p:nvSpPr>
        <p:spPr>
          <a:xfrm>
            <a:off x="596880" y="318240"/>
            <a:ext cx="3147840" cy="506520"/>
          </a:xfrm>
          <a:prstGeom prst="rect">
            <a:avLst/>
          </a:prstGeom>
          <a:noFill/>
          <a:ln w="0">
            <a:noFill/>
          </a:ln>
        </p:spPr>
        <p:txBody>
          <a:bodyPr lIns="0" tIns="14040" rIns="0" bIns="0" anchor="b">
            <a:noAutofit/>
          </a:bodyPr>
          <a:lstStyle/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lang="zh-TW" sz="3200" b="1" strike="noStrike" spc="-432" dirty="0">
                <a:solidFill>
                  <a:srgbClr val="FFFFFF"/>
                </a:solidFill>
                <a:latin typeface="微軟正黑體"/>
                <a:ea typeface="微軟正黑體"/>
              </a:rPr>
              <a:t>【活動注意事項</a:t>
            </a:r>
            <a:r>
              <a:rPr lang="en-US" altLang="zh-TW" sz="3200" b="1" strike="noStrike" spc="-432" dirty="0">
                <a:solidFill>
                  <a:srgbClr val="FFFFFF"/>
                </a:solidFill>
                <a:latin typeface="微軟正黑體"/>
                <a:ea typeface="微軟正黑體"/>
              </a:rPr>
              <a:t>-1</a:t>
            </a:r>
            <a:r>
              <a:rPr lang="zh-TW" sz="3200" b="1" strike="noStrike" spc="-432" dirty="0">
                <a:solidFill>
                  <a:srgbClr val="FFFFFF"/>
                </a:solidFill>
                <a:latin typeface="微軟正黑體"/>
                <a:ea typeface="微軟正黑體"/>
              </a:rPr>
              <a:t>】</a:t>
            </a:r>
            <a:endParaRPr lang="en-US" sz="3200" b="0" strike="noStrike" spc="-1" dirty="0">
              <a:latin typeface="Arial"/>
            </a:endParaRPr>
          </a:p>
        </p:txBody>
      </p:sp>
      <p:sp>
        <p:nvSpPr>
          <p:cNvPr id="682" name="object 4"/>
          <p:cNvSpPr txBox="1"/>
          <p:nvPr/>
        </p:nvSpPr>
        <p:spPr>
          <a:xfrm>
            <a:off x="10181520" y="310680"/>
            <a:ext cx="1527840" cy="762120"/>
          </a:xfrm>
          <a:prstGeom prst="rect">
            <a:avLst/>
          </a:prstGeom>
          <a:noFill/>
          <a:ln w="0">
            <a:noFill/>
          </a:ln>
        </p:spPr>
        <p:txBody>
          <a:bodyPr lIns="0" tIns="15840" rIns="0" bIns="0">
            <a:noAutofit/>
          </a:bodyPr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新北市</a:t>
            </a:r>
            <a:r>
              <a:rPr lang="en-US" sz="1600" b="0" strike="noStrike" spc="-1">
                <a:solidFill>
                  <a:srgbClr val="FFFFFF"/>
                </a:solidFill>
                <a:latin typeface="微軟正黑體"/>
                <a:ea typeface="微軟正黑體"/>
              </a:rPr>
              <a:t>115</a:t>
            </a: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學年度</a:t>
            </a:r>
            <a:endParaRPr lang="en-US" sz="160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藝術滿城香活動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39CFA05-C58E-4513-97D7-B785B778E27C}"/>
              </a:ext>
            </a:extLst>
          </p:cNvPr>
          <p:cNvSpPr txBox="1"/>
          <p:nvPr/>
        </p:nvSpPr>
        <p:spPr>
          <a:xfrm>
            <a:off x="809900" y="1599460"/>
            <a:ext cx="1089946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zh-TW" altLang="en-US" sz="20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2000" b="1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請依分組及預定時程參觀</a:t>
            </a:r>
            <a:r>
              <a:rPr lang="zh-TW" altLang="en-US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團體請依事前安排之分組及參觀時段進行，並配合現場工作人員引導進出各展區；如遇展區人數較多，將視現場狀況彈性調整入場時間及參觀順序。</a:t>
            </a:r>
            <a:endParaRPr lang="en-US" altLang="zh-TW" sz="20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zh-TW" altLang="en-US" sz="20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2000" b="1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請由帶隊教師負責學生集合、整隊及安全管理</a:t>
            </a:r>
            <a:r>
              <a:rPr lang="zh-TW" altLang="en-US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各班於集合、跨樓層移動及展區轉換期間，請由帶隊教師負責學生點名、整隊、秩序維護及安全管理，並確認學生全程隨班行動，避免脫隊或自行前往其他樓層。館方工作人員主要負責展區導覽、人流引導及展場秩序維護，</a:t>
            </a:r>
            <a:r>
              <a:rPr lang="zh-TW" altLang="en-US" sz="2000" b="0" i="0" u="none" strike="noStrike" baseline="0" dirty="0">
                <a:solidFill>
                  <a:srgbClr val="FF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不隨團進行跨樓層帶隊及班級整隊作業</a:t>
            </a:r>
            <a:r>
              <a:rPr lang="zh-TW" altLang="en-US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。</a:t>
            </a:r>
            <a:endParaRPr lang="en-US" altLang="zh-TW" sz="20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zh-TW" altLang="en-US" sz="20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2000" b="1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跨樓層移動請全程配合帶隊教師指揮</a:t>
            </a:r>
            <a:r>
              <a:rPr lang="zh-TW" altLang="en-US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大型團體將依規劃分批進行樓層移動，請勿奔跑、推擠、逆向行走或自行脫隊；搭乘手扶梯時請依安全規範站立並握好扶手，抵達樓層後儘速依帶隊教師指示移動，避免於出入口及手扶梯前方停留、聚集。</a:t>
            </a:r>
            <a:endParaRPr lang="en-US" altLang="zh-TW" sz="20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zh-TW" altLang="en-US" sz="20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2000" b="1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遵守各展區參觀規範</a:t>
            </a:r>
            <a:r>
              <a:rPr lang="zh-TW" altLang="en-US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參觀期間請降低音量、依序排隊，勿奔跑嬉戲或影響其他參觀民眾。除標示可操作之互動裝置及體驗展項外，請勿觸摸、攀爬或倚靠展品、展示設備及展場設施。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object 2"/>
          <p:cNvSpPr/>
          <p:nvPr/>
        </p:nvSpPr>
        <p:spPr>
          <a:xfrm>
            <a:off x="0" y="0"/>
            <a:ext cx="12192120" cy="1143000"/>
          </a:xfrm>
          <a:custGeom>
            <a:avLst/>
            <a:gdLst/>
            <a:ahLst/>
            <a:cxnLst/>
            <a:rect l="l" t="t" r="r" b="b"/>
            <a:pathLst>
              <a:path w="12191999" h="1142999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5E97D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81" name="object 3"/>
          <p:cNvSpPr txBox="1"/>
          <p:nvPr/>
        </p:nvSpPr>
        <p:spPr>
          <a:xfrm>
            <a:off x="596880" y="318240"/>
            <a:ext cx="3147840" cy="506520"/>
          </a:xfrm>
          <a:prstGeom prst="rect">
            <a:avLst/>
          </a:prstGeom>
          <a:noFill/>
          <a:ln w="0">
            <a:noFill/>
          </a:ln>
        </p:spPr>
        <p:txBody>
          <a:bodyPr lIns="0" tIns="14040" rIns="0" bIns="0" anchor="b">
            <a:noAutofit/>
          </a:bodyPr>
          <a:lstStyle/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lang="zh-TW" sz="3200" b="1" strike="noStrike" spc="-432" dirty="0">
                <a:solidFill>
                  <a:srgbClr val="FFFFFF"/>
                </a:solidFill>
                <a:latin typeface="微軟正黑體"/>
                <a:ea typeface="微軟正黑體"/>
              </a:rPr>
              <a:t>【活動注意事項</a:t>
            </a:r>
            <a:r>
              <a:rPr lang="en-US" altLang="zh-TW" sz="3200" b="1" strike="noStrike" spc="-432" dirty="0">
                <a:solidFill>
                  <a:srgbClr val="FFFFFF"/>
                </a:solidFill>
                <a:latin typeface="微軟正黑體"/>
                <a:ea typeface="微軟正黑體"/>
              </a:rPr>
              <a:t>-2</a:t>
            </a:r>
            <a:r>
              <a:rPr lang="zh-TW" sz="3200" b="1" strike="noStrike" spc="-432" dirty="0">
                <a:solidFill>
                  <a:srgbClr val="FFFFFF"/>
                </a:solidFill>
                <a:latin typeface="微軟正黑體"/>
                <a:ea typeface="微軟正黑體"/>
              </a:rPr>
              <a:t>】</a:t>
            </a:r>
            <a:endParaRPr lang="en-US" sz="3200" b="0" strike="noStrike" spc="-1" dirty="0">
              <a:latin typeface="Arial"/>
            </a:endParaRPr>
          </a:p>
        </p:txBody>
      </p:sp>
      <p:sp>
        <p:nvSpPr>
          <p:cNvPr id="682" name="object 4"/>
          <p:cNvSpPr txBox="1"/>
          <p:nvPr/>
        </p:nvSpPr>
        <p:spPr>
          <a:xfrm>
            <a:off x="10181520" y="310680"/>
            <a:ext cx="1527840" cy="762120"/>
          </a:xfrm>
          <a:prstGeom prst="rect">
            <a:avLst/>
          </a:prstGeom>
          <a:noFill/>
          <a:ln w="0">
            <a:noFill/>
          </a:ln>
        </p:spPr>
        <p:txBody>
          <a:bodyPr lIns="0" tIns="15840" rIns="0" bIns="0">
            <a:noAutofit/>
          </a:bodyPr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新北市</a:t>
            </a:r>
            <a:r>
              <a:rPr lang="en-US" sz="1600" b="0" strike="noStrike" spc="-1">
                <a:solidFill>
                  <a:srgbClr val="FFFFFF"/>
                </a:solidFill>
                <a:latin typeface="微軟正黑體"/>
                <a:ea typeface="微軟正黑體"/>
              </a:rPr>
              <a:t>115</a:t>
            </a: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學年度</a:t>
            </a:r>
            <a:endParaRPr lang="en-US" sz="160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藝術滿城香活動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39CFA05-C58E-4513-97D7-B785B778E27C}"/>
              </a:ext>
            </a:extLst>
          </p:cNvPr>
          <p:cNvSpPr txBox="1"/>
          <p:nvPr/>
        </p:nvSpPr>
        <p:spPr>
          <a:xfrm>
            <a:off x="596880" y="1599460"/>
            <a:ext cx="10845820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zh-TW" altLang="en-US" sz="20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l"/>
            <a:endParaRPr lang="zh-TW" altLang="en-US" sz="18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000" b="1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互動體驗請依序進行</a:t>
            </a:r>
            <a:r>
              <a:rPr lang="zh-TW" altLang="en-US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部分展區設有互動體驗及人數限制，請依現場工作人員指示排隊體驗，不搶先、推擠或長時間占用設備；體驗結束後請儘速離開操作區域，以利下一位參觀者使用。</a:t>
            </a:r>
            <a:br>
              <a:rPr lang="en-US" altLang="zh-TW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</a:br>
            <a:endParaRPr lang="en-US" altLang="zh-TW" sz="20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000" b="1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館內飲食依場地規範辦理</a:t>
            </a:r>
            <a:r>
              <a:rPr lang="zh-TW" altLang="en-US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除指定飲食區域外，</a:t>
            </a:r>
            <a:r>
              <a:rPr lang="zh-TW" altLang="en-US" sz="2000" b="0" i="0" u="none" strike="noStrike" baseline="0" dirty="0">
                <a:solidFill>
                  <a:srgbClr val="FF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展場內禁止飲食</a:t>
            </a:r>
            <a:r>
              <a:rPr lang="zh-TW" altLang="en-US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；飲用水、餐點及個人物品請依校方及館方指定方式放置或保管。</a:t>
            </a:r>
            <a:br>
              <a:rPr lang="en-US" altLang="zh-TW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</a:br>
            <a:endParaRPr lang="en-US" altLang="zh-TW" sz="20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000" b="1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個人物品及身體不適請立即告知帶隊教師</a:t>
            </a:r>
            <a:r>
              <a:rPr lang="zh-TW" altLang="en-US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請學生自行妥善保管隨身物品；如有物品遺失、身體不適或其他突發狀況，應第一時間告知帶隊教師，再由教師視需要洽詢館方工作人員協助。</a:t>
            </a:r>
            <a:endParaRPr lang="en-US" altLang="zh-TW" sz="2000" b="0" i="0" u="none" strike="noStrike" baseline="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zh-TW" sz="2000" dirty="0">
              <a:solidFill>
                <a:srgbClr val="000000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000" b="1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請共同維持公共參觀環境</a:t>
            </a:r>
            <a:r>
              <a:rPr lang="zh-TW" altLang="en-US" sz="20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展覽期間仍有一般民眾入館參觀，請避免占用主要通道、手扶梯出入口及展區入口，並尊重其他參觀者之參觀權益。</a:t>
            </a:r>
          </a:p>
        </p:txBody>
      </p:sp>
    </p:spTree>
    <p:extLst>
      <p:ext uri="{BB962C8B-B14F-4D97-AF65-F5344CB8AC3E}">
        <p14:creationId xmlns:p14="http://schemas.microsoft.com/office/powerpoint/2010/main" val="8431066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object 2"/>
          <p:cNvSpPr/>
          <p:nvPr/>
        </p:nvSpPr>
        <p:spPr>
          <a:xfrm>
            <a:off x="0" y="0"/>
            <a:ext cx="12192120" cy="1143000"/>
          </a:xfrm>
          <a:custGeom>
            <a:avLst/>
            <a:gdLst/>
            <a:ahLst/>
            <a:cxnLst/>
            <a:rect l="l" t="t" r="r" b="b"/>
            <a:pathLst>
              <a:path w="12191999" h="1142999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5E97D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87" name="object 3"/>
          <p:cNvSpPr txBox="1"/>
          <p:nvPr/>
        </p:nvSpPr>
        <p:spPr>
          <a:xfrm>
            <a:off x="596880" y="318240"/>
            <a:ext cx="2895120" cy="506520"/>
          </a:xfrm>
          <a:prstGeom prst="rect">
            <a:avLst/>
          </a:prstGeom>
          <a:noFill/>
          <a:ln w="0">
            <a:noFill/>
          </a:ln>
        </p:spPr>
        <p:txBody>
          <a:bodyPr lIns="0" tIns="14040" rIns="0" bIns="0" anchor="b">
            <a:noAutofit/>
          </a:bodyPr>
          <a:lstStyle/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lang="zh-TW" sz="3200" b="1" strike="noStrike" spc="-432">
                <a:solidFill>
                  <a:srgbClr val="FFFFFF"/>
                </a:solidFill>
                <a:latin typeface="微軟正黑體"/>
                <a:ea typeface="微軟正黑體"/>
              </a:rPr>
              <a:t>【用餐規劃】</a:t>
            </a:r>
            <a:endParaRPr lang="en-US" sz="3200" b="0" strike="noStrike" spc="-1">
              <a:latin typeface="Arial"/>
            </a:endParaRPr>
          </a:p>
        </p:txBody>
      </p:sp>
      <p:sp>
        <p:nvSpPr>
          <p:cNvPr id="688" name="object 4"/>
          <p:cNvSpPr txBox="1"/>
          <p:nvPr/>
        </p:nvSpPr>
        <p:spPr>
          <a:xfrm>
            <a:off x="10181520" y="310680"/>
            <a:ext cx="1527840" cy="762120"/>
          </a:xfrm>
          <a:prstGeom prst="rect">
            <a:avLst/>
          </a:prstGeom>
          <a:noFill/>
          <a:ln w="0">
            <a:noFill/>
          </a:ln>
        </p:spPr>
        <p:txBody>
          <a:bodyPr lIns="0" tIns="15840" rIns="0" bIns="0">
            <a:noAutofit/>
          </a:bodyPr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新北市</a:t>
            </a:r>
            <a:r>
              <a:rPr lang="en-US" sz="1600" b="0" strike="noStrike" spc="-1">
                <a:solidFill>
                  <a:srgbClr val="FFFFFF"/>
                </a:solidFill>
                <a:latin typeface="微軟正黑體"/>
                <a:ea typeface="微軟正黑體"/>
              </a:rPr>
              <a:t>115</a:t>
            </a: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學年度</a:t>
            </a:r>
            <a:endParaRPr lang="en-US" sz="160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藝術滿城香活動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54B3E197-202C-40D3-0FB9-4325AD9FE500}"/>
              </a:ext>
            </a:extLst>
          </p:cNvPr>
          <p:cNvSpPr txBox="1"/>
          <p:nvPr/>
        </p:nvSpPr>
        <p:spPr>
          <a:xfrm>
            <a:off x="2351657" y="3094335"/>
            <a:ext cx="84667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sym typeface="Microsoft JhengHei"/>
              </a:rPr>
              <a:t>規劃於</a:t>
            </a:r>
            <a:r>
              <a:rPr lang="en-US" altLang="zh-TW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sym typeface="Microsoft JhengHei"/>
              </a:rPr>
              <a:t>6F</a:t>
            </a: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sym typeface="Microsoft JhengHei"/>
              </a:rPr>
              <a:t>集合用餐，</a:t>
            </a: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實際將依現場人流狀況彈性調整。</a:t>
            </a:r>
            <a:endParaRPr lang="zh-TW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  <a:sym typeface="Microsoft JhengHei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59347ED-3F38-0040-5CA9-6BF6574F38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0" y="4753877"/>
            <a:ext cx="3928533" cy="220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E1D5033-EAAF-7F82-E4BC-E4DBD887B3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258" y="4753876"/>
            <a:ext cx="3928533" cy="220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727AEEC-26FE-5E1A-7EAC-0884A6921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286" y="4736711"/>
            <a:ext cx="3393414" cy="2259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0CD9864F-3658-6114-3864-3F1BDCC215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544" y="4753876"/>
            <a:ext cx="3819573" cy="2148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9" name="object 22"/>
          <p:cNvPicPr/>
          <p:nvPr/>
        </p:nvPicPr>
        <p:blipFill>
          <a:blip r:embed="rId2"/>
          <a:stretch/>
        </p:blipFill>
        <p:spPr>
          <a:xfrm>
            <a:off x="10546920" y="-919800"/>
            <a:ext cx="3772440" cy="3805920"/>
          </a:xfrm>
          <a:prstGeom prst="rect">
            <a:avLst/>
          </a:prstGeom>
          <a:ln w="12600">
            <a:noFill/>
          </a:ln>
        </p:spPr>
      </p:pic>
      <p:sp>
        <p:nvSpPr>
          <p:cNvPr id="670" name="object 2"/>
          <p:cNvSpPr/>
          <p:nvPr/>
        </p:nvSpPr>
        <p:spPr>
          <a:xfrm>
            <a:off x="0" y="0"/>
            <a:ext cx="12192120" cy="1143000"/>
          </a:xfrm>
          <a:custGeom>
            <a:avLst/>
            <a:gdLst/>
            <a:ahLst/>
            <a:cxnLst/>
            <a:rect l="l" t="t" r="r" b="b"/>
            <a:pathLst>
              <a:path w="12191999" h="1142999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5E97D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71" name="object 3"/>
          <p:cNvSpPr txBox="1"/>
          <p:nvPr/>
        </p:nvSpPr>
        <p:spPr>
          <a:xfrm>
            <a:off x="587643" y="438480"/>
            <a:ext cx="4750975" cy="506520"/>
          </a:xfrm>
          <a:prstGeom prst="rect">
            <a:avLst/>
          </a:prstGeom>
          <a:noFill/>
          <a:ln w="0">
            <a:noFill/>
          </a:ln>
        </p:spPr>
        <p:txBody>
          <a:bodyPr lIns="0" tIns="14040" rIns="0" bIns="0" anchor="b">
            <a:noAutofit/>
          </a:bodyPr>
          <a:lstStyle/>
          <a:p>
            <a:pPr marL="12600">
              <a:lnSpc>
                <a:spcPct val="100000"/>
              </a:lnSpc>
              <a:spcBef>
                <a:spcPts val="111"/>
              </a:spcBef>
            </a:pPr>
            <a:r>
              <a:rPr lang="zh-TW" sz="3200" b="1" strike="noStrike" spc="-432" dirty="0">
                <a:solidFill>
                  <a:schemeClr val="accent6"/>
                </a:solidFill>
                <a:latin typeface="微軟正黑體"/>
                <a:ea typeface="微軟正黑體"/>
              </a:rPr>
              <a:t>活動說明</a:t>
            </a:r>
            <a:r>
              <a:rPr lang="zh-TW" altLang="en-US" sz="3200" b="1" strike="noStrike" spc="-432" dirty="0">
                <a:solidFill>
                  <a:schemeClr val="accent6"/>
                </a:solidFill>
                <a:latin typeface="微軟正黑體"/>
                <a:ea typeface="微軟正黑體"/>
              </a:rPr>
              <a:t>  </a:t>
            </a:r>
            <a:r>
              <a:rPr lang="en-US" altLang="zh-TW" sz="3200" b="1" strike="noStrike" spc="-432" dirty="0">
                <a:solidFill>
                  <a:srgbClr val="FFFFFF"/>
                </a:solidFill>
                <a:latin typeface="微軟正黑體"/>
                <a:ea typeface="微軟正黑體"/>
              </a:rPr>
              <a:t>–</a:t>
            </a:r>
            <a:r>
              <a:rPr lang="zh-TW" altLang="en-US" sz="3200" b="1" strike="noStrike" spc="-432" dirty="0">
                <a:solidFill>
                  <a:srgbClr val="FFFFFF"/>
                </a:solidFill>
                <a:latin typeface="微軟正黑體"/>
                <a:ea typeface="微軟正黑體"/>
              </a:rPr>
              <a:t>  </a:t>
            </a:r>
            <a:r>
              <a:rPr lang="zh-TW" altLang="en-US" sz="3200" b="1" u="sng" spc="-432" dirty="0">
                <a:solidFill>
                  <a:schemeClr val="bg1"/>
                </a:solidFill>
                <a:latin typeface="微軟正黑體"/>
                <a:ea typeface="微軟正黑體"/>
              </a:rPr>
              <a:t>新北市美術館</a:t>
            </a:r>
            <a:endParaRPr lang="en-US" sz="3200" b="1" u="sng" spc="-432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672" name="object 4"/>
          <p:cNvSpPr txBox="1"/>
          <p:nvPr/>
        </p:nvSpPr>
        <p:spPr>
          <a:xfrm>
            <a:off x="10181520" y="310680"/>
            <a:ext cx="1878480" cy="762120"/>
          </a:xfrm>
          <a:prstGeom prst="rect">
            <a:avLst/>
          </a:prstGeom>
          <a:noFill/>
          <a:ln w="0">
            <a:noFill/>
          </a:ln>
        </p:spPr>
        <p:txBody>
          <a:bodyPr lIns="0" tIns="15840" rIns="0" bIns="0">
            <a:noAutofit/>
          </a:bodyPr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新北市</a:t>
            </a:r>
            <a:r>
              <a:rPr lang="en-US" sz="1600" b="0" strike="noStrike" spc="-1">
                <a:solidFill>
                  <a:srgbClr val="FFFFFF"/>
                </a:solidFill>
                <a:latin typeface="微軟正黑體"/>
                <a:ea typeface="微軟正黑體"/>
              </a:rPr>
              <a:t>115</a:t>
            </a: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學年度</a:t>
            </a:r>
            <a:endParaRPr lang="en-US" sz="160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zh-TW" sz="1600" b="0" strike="noStrike" spc="-151">
                <a:solidFill>
                  <a:srgbClr val="FFFFFF"/>
                </a:solidFill>
                <a:latin typeface="微軟正黑體"/>
                <a:ea typeface="微軟正黑體"/>
              </a:rPr>
              <a:t>藝術滿城香活動</a:t>
            </a:r>
            <a:endParaRPr lang="en-US" sz="1600" b="0" strike="noStrike" spc="-1">
              <a:latin typeface="Arial"/>
            </a:endParaRPr>
          </a:p>
        </p:txBody>
      </p:sp>
      <p:grpSp>
        <p:nvGrpSpPr>
          <p:cNvPr id="673" name="群組 35"/>
          <p:cNvGrpSpPr/>
          <p:nvPr/>
        </p:nvGrpSpPr>
        <p:grpSpPr>
          <a:xfrm>
            <a:off x="196049" y="2971800"/>
            <a:ext cx="10570331" cy="1571760"/>
            <a:chOff x="360000" y="2880000"/>
            <a:chExt cx="11746800" cy="1571760"/>
          </a:xfrm>
        </p:grpSpPr>
        <p:sp>
          <p:nvSpPr>
            <p:cNvPr id="674" name="object 17"/>
            <p:cNvSpPr/>
            <p:nvPr/>
          </p:nvSpPr>
          <p:spPr>
            <a:xfrm>
              <a:off x="406800" y="2880000"/>
              <a:ext cx="11700000" cy="1571760"/>
            </a:xfrm>
            <a:custGeom>
              <a:avLst/>
              <a:gdLst/>
              <a:ahLst/>
              <a:cxnLst/>
              <a:rect l="l" t="t" r="r" b="b"/>
              <a:pathLst>
                <a:path w="9505948" h="857249">
                  <a:moveTo>
                    <a:pt x="9472901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9472901" y="0"/>
                  </a:lnTo>
                  <a:lnTo>
                    <a:pt x="9477760" y="966"/>
                  </a:lnTo>
                  <a:lnTo>
                    <a:pt x="9504981" y="28187"/>
                  </a:lnTo>
                  <a:lnTo>
                    <a:pt x="9505948" y="33047"/>
                  </a:lnTo>
                  <a:lnTo>
                    <a:pt x="9505948" y="824201"/>
                  </a:lnTo>
                  <a:lnTo>
                    <a:pt x="9477760" y="856282"/>
                  </a:lnTo>
                  <a:lnTo>
                    <a:pt x="9472901" y="857249"/>
                  </a:lnTo>
                  <a:close/>
                </a:path>
              </a:pathLst>
            </a:custGeom>
            <a:solidFill>
              <a:srgbClr val="DEEBF7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zh-TW" sz="4600" b="1" strike="noStrike" spc="-432" dirty="0">
                  <a:solidFill>
                    <a:srgbClr val="595959"/>
                  </a:solidFill>
                  <a:latin typeface="微軟正黑體"/>
                  <a:ea typeface="微軟正黑體"/>
                </a:rPr>
                <a:t>文 化 局 </a:t>
              </a:r>
              <a:r>
                <a:rPr lang="en-US" sz="4600" b="1" strike="noStrike" spc="-432" dirty="0">
                  <a:solidFill>
                    <a:srgbClr val="595959"/>
                  </a:solidFill>
                  <a:latin typeface="微軟正黑體"/>
                  <a:ea typeface="微軟正黑體"/>
                </a:rPr>
                <a:t>- </a:t>
              </a:r>
              <a:r>
                <a:rPr lang="zh-TW" sz="4600" b="1" strike="noStrike" spc="-432" dirty="0">
                  <a:solidFill>
                    <a:srgbClr val="595959"/>
                  </a:solidFill>
                  <a:latin typeface="微軟正黑體"/>
                  <a:ea typeface="微軟正黑體"/>
                </a:rPr>
                <a:t>藝 文 場 館 參 觀</a:t>
              </a:r>
              <a:r>
                <a:rPr lang="zh-TW" altLang="en-US" sz="4600" b="1" strike="noStrike" spc="-432" dirty="0">
                  <a:solidFill>
                    <a:srgbClr val="595959"/>
                  </a:solidFill>
                  <a:latin typeface="微軟正黑體"/>
                  <a:ea typeface="微軟正黑體"/>
                </a:rPr>
                <a:t> </a:t>
              </a:r>
              <a:r>
                <a:rPr lang="en-US" altLang="zh-TW" sz="4600" b="1" strike="noStrike" spc="-432" dirty="0">
                  <a:solidFill>
                    <a:srgbClr val="595959"/>
                  </a:solidFill>
                  <a:latin typeface="微軟正黑體"/>
                  <a:ea typeface="微軟正黑體"/>
                </a:rPr>
                <a:t> </a:t>
              </a:r>
              <a:r>
                <a:rPr lang="zh-TW" altLang="en-US" sz="4600" b="1" strike="noStrike" spc="-432" dirty="0">
                  <a:solidFill>
                    <a:srgbClr val="595959"/>
                  </a:solidFill>
                  <a:latin typeface="微軟正黑體"/>
                  <a:ea typeface="微軟正黑體"/>
                </a:rPr>
                <a:t> </a:t>
              </a:r>
              <a:endParaRPr lang="en-US" sz="4600" b="0" strike="noStrike" spc="-1" dirty="0">
                <a:latin typeface="Arial"/>
              </a:endParaRPr>
            </a:p>
          </p:txBody>
        </p:sp>
        <p:sp>
          <p:nvSpPr>
            <p:cNvPr id="675" name="object 18"/>
            <p:cNvSpPr/>
            <p:nvPr/>
          </p:nvSpPr>
          <p:spPr>
            <a:xfrm>
              <a:off x="360000" y="2880000"/>
              <a:ext cx="46800" cy="1571760"/>
            </a:xfrm>
            <a:custGeom>
              <a:avLst/>
              <a:gdLst/>
              <a:ahLst/>
              <a:cxnLst/>
              <a:rect l="l" t="t" r="r" b="b"/>
              <a:pathLst>
                <a:path w="38099" h="857249">
                  <a:moveTo>
                    <a:pt x="38099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857249"/>
                  </a:lnTo>
                  <a:close/>
                </a:path>
              </a:pathLst>
            </a:custGeom>
            <a:solidFill>
              <a:srgbClr val="DEEBF7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E1396F56-E63F-B17B-5541-21D8A762A8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42581"/>
            <a:ext cx="5704355" cy="405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3FD0EB6D-3336-DFC5-BCC3-98F3E82AA8C5}"/>
              </a:ext>
            </a:extLst>
          </p:cNvPr>
          <p:cNvSpPr txBox="1"/>
          <p:nvPr/>
        </p:nvSpPr>
        <p:spPr>
          <a:xfrm>
            <a:off x="10044305" y="6175993"/>
            <a:ext cx="47776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詳見</a:t>
            </a:r>
            <a:r>
              <a:rPr lang="zh-TW" altLang="en-US" sz="1800" b="0" i="0" u="none" strike="noStrike" baseline="0" dirty="0">
                <a:solidFill>
                  <a:srgbClr val="00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美術館簡報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802209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B0B30482-0D47-4426-9159-593664697E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FF6A3A"/>
          </a:solidFill>
        </p:spPr>
        <p:txBody>
          <a:bodyPr wrap="square" lIns="0" tIns="0" rIns="0" bIns="0" rtlCol="0"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E18E4BAE-12A1-4CF0-83AB-19075D755FC5}"/>
              </a:ext>
            </a:extLst>
          </p:cNvPr>
          <p:cNvSpPr txBox="1">
            <a:spLocks/>
          </p:cNvSpPr>
          <p:nvPr/>
        </p:nvSpPr>
        <p:spPr>
          <a:xfrm>
            <a:off x="2273807" y="2485717"/>
            <a:ext cx="7644386" cy="2354491"/>
          </a:xfrm>
          <a:prstGeom prst="rect">
            <a:avLst/>
          </a:prstGeom>
        </p:spPr>
        <p:txBody>
          <a:bodyPr vert="horz" wrap="square" lIns="0" tIns="10922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 algn="dist">
              <a:lnSpc>
                <a:spcPts val="8330"/>
              </a:lnSpc>
              <a:spcBef>
                <a:spcPts val="860"/>
              </a:spcBef>
            </a:pPr>
            <a:r>
              <a:rPr lang="zh-TW" altLang="en-US" sz="8800" b="1" spc="-105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algun Gothic"/>
              </a:rPr>
              <a:t>藝術滿城香活動</a:t>
            </a:r>
            <a:endParaRPr lang="en-US" altLang="zh-TW" sz="8800" b="1" spc="-105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algun Gothic"/>
            </a:endParaRPr>
          </a:p>
          <a:p>
            <a:pPr marL="12700" marR="5080">
              <a:lnSpc>
                <a:spcPts val="8330"/>
              </a:lnSpc>
              <a:spcBef>
                <a:spcPts val="860"/>
              </a:spcBef>
            </a:pPr>
            <a:r>
              <a:rPr lang="en-US" altLang="zh-TW" sz="8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algun Gothic"/>
              </a:rPr>
              <a:t>Q&amp;A</a:t>
            </a:r>
            <a:endParaRPr lang="zh-TW" altLang="en-US" sz="8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algun Gothic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59DD809-4039-40B9-98A2-4E6BF7253D78}"/>
              </a:ext>
            </a:extLst>
          </p:cNvPr>
          <p:cNvSpPr txBox="1"/>
          <p:nvPr/>
        </p:nvSpPr>
        <p:spPr>
          <a:xfrm>
            <a:off x="761488" y="634629"/>
            <a:ext cx="29723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-104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algun Gothic"/>
              </a:rPr>
              <a:t>新北市</a:t>
            </a:r>
            <a:r>
              <a:rPr lang="en-US" altLang="zh-TW" sz="2800" b="1" spc="-52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rebuchet MS"/>
              </a:rPr>
              <a:t>114</a:t>
            </a:r>
            <a:r>
              <a:rPr lang="zh-TW" altLang="en-US" sz="2800" b="1" spc="-106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algun Gothic"/>
              </a:rPr>
              <a:t>學年度</a:t>
            </a:r>
            <a:endParaRPr lang="en-US" altLang="zh-TW" sz="2800" b="1" spc="-106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algun Gothic"/>
            </a:endParaRPr>
          </a:p>
        </p:txBody>
      </p:sp>
      <p:pic>
        <p:nvPicPr>
          <p:cNvPr id="11" name="object 22">
            <a:extLst>
              <a:ext uri="{FF2B5EF4-FFF2-40B4-BE49-F238E27FC236}">
                <a16:creationId xmlns:a16="http://schemas.microsoft.com/office/drawing/2014/main" id="{B82AA4AA-43AC-45AC-BE88-12F4EAE5E42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17503" y="-1749859"/>
            <a:ext cx="4198416" cy="4235576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A005DD0E-D7D7-469A-A401-AAC6B196E58B}"/>
              </a:ext>
            </a:extLst>
          </p:cNvPr>
          <p:cNvSpPr/>
          <p:nvPr/>
        </p:nvSpPr>
        <p:spPr>
          <a:xfrm>
            <a:off x="870299" y="1157850"/>
            <a:ext cx="1015061" cy="526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object 22">
            <a:extLst>
              <a:ext uri="{FF2B5EF4-FFF2-40B4-BE49-F238E27FC236}">
                <a16:creationId xmlns:a16="http://schemas.microsoft.com/office/drawing/2014/main" id="{E6FA6A2D-7540-42EF-99E2-09E1AF8A559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 rot="11220909">
            <a:off x="-2180985" y="4533049"/>
            <a:ext cx="4198416" cy="423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913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object 22">
            <a:extLst>
              <a:ext uri="{FF2B5EF4-FFF2-40B4-BE49-F238E27FC236}">
                <a16:creationId xmlns:a16="http://schemas.microsoft.com/office/drawing/2014/main" id="{2DA7F840-6B7B-4B65-9B05-0FC2CFD424E9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7094" y="-985433"/>
            <a:ext cx="3772412" cy="3805801"/>
          </a:xfrm>
          <a:prstGeom prst="rect">
            <a:avLst/>
          </a:prstGeom>
        </p:spPr>
      </p:pic>
      <p:grpSp>
        <p:nvGrpSpPr>
          <p:cNvPr id="80" name="群組 79">
            <a:extLst>
              <a:ext uri="{FF2B5EF4-FFF2-40B4-BE49-F238E27FC236}">
                <a16:creationId xmlns:a16="http://schemas.microsoft.com/office/drawing/2014/main" id="{72084DE7-C526-4AAB-84BB-EC094FEFFC10}"/>
              </a:ext>
            </a:extLst>
          </p:cNvPr>
          <p:cNvGrpSpPr/>
          <p:nvPr/>
        </p:nvGrpSpPr>
        <p:grpSpPr>
          <a:xfrm>
            <a:off x="657224" y="391656"/>
            <a:ext cx="10877564" cy="1962181"/>
            <a:chOff x="657224" y="1160455"/>
            <a:chExt cx="10877564" cy="1962181"/>
          </a:xfrm>
        </p:grpSpPr>
        <p:grpSp>
          <p:nvGrpSpPr>
            <p:cNvPr id="63" name="群組 62">
              <a:extLst>
                <a:ext uri="{FF2B5EF4-FFF2-40B4-BE49-F238E27FC236}">
                  <a16:creationId xmlns:a16="http://schemas.microsoft.com/office/drawing/2014/main" id="{7B3FC4B2-14DE-4694-98FE-733D16A67A1F}"/>
                </a:ext>
              </a:extLst>
            </p:cNvPr>
            <p:cNvGrpSpPr/>
            <p:nvPr/>
          </p:nvGrpSpPr>
          <p:grpSpPr>
            <a:xfrm>
              <a:off x="657224" y="1160455"/>
              <a:ext cx="10877564" cy="1962181"/>
              <a:chOff x="657224" y="1160455"/>
              <a:chExt cx="10877564" cy="1962181"/>
            </a:xfrm>
          </p:grpSpPr>
          <p:sp>
            <p:nvSpPr>
              <p:cNvPr id="49" name="object 18">
                <a:extLst>
                  <a:ext uri="{FF2B5EF4-FFF2-40B4-BE49-F238E27FC236}">
                    <a16:creationId xmlns:a16="http://schemas.microsoft.com/office/drawing/2014/main" id="{B9F511F5-0170-4933-8F7E-1BB8824C4D81}"/>
                  </a:ext>
                </a:extLst>
              </p:cNvPr>
              <p:cNvSpPr/>
              <p:nvPr/>
            </p:nvSpPr>
            <p:spPr>
              <a:xfrm>
                <a:off x="657224" y="1160455"/>
                <a:ext cx="10877564" cy="1932043"/>
              </a:xfrm>
              <a:custGeom>
                <a:avLst/>
                <a:gdLst/>
                <a:ahLst/>
                <a:cxnLst/>
                <a:rect l="l" t="t" r="r" b="b"/>
                <a:pathLst>
                  <a:path w="5029200" h="1552575">
                    <a:moveTo>
                      <a:pt x="5029199" y="1552574"/>
                    </a:moveTo>
                    <a:lnTo>
                      <a:pt x="0" y="1552574"/>
                    </a:lnTo>
                    <a:lnTo>
                      <a:pt x="0" y="0"/>
                    </a:lnTo>
                    <a:lnTo>
                      <a:pt x="5029199" y="0"/>
                    </a:lnTo>
                    <a:lnTo>
                      <a:pt x="5029199" y="1552574"/>
                    </a:lnTo>
                    <a:close/>
                  </a:path>
                </a:pathLst>
              </a:custGeom>
              <a:solidFill>
                <a:srgbClr val="F7F7F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407405FE-9FF3-4DD3-868C-F8974B984E69}"/>
                  </a:ext>
                </a:extLst>
              </p:cNvPr>
              <p:cNvSpPr/>
              <p:nvPr/>
            </p:nvSpPr>
            <p:spPr>
              <a:xfrm>
                <a:off x="657225" y="1190593"/>
                <a:ext cx="105254" cy="1932043"/>
              </a:xfrm>
              <a:prstGeom prst="rect">
                <a:avLst/>
              </a:prstGeom>
              <a:solidFill>
                <a:srgbClr val="FF6A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52" name="object 21">
              <a:extLst>
                <a:ext uri="{FF2B5EF4-FFF2-40B4-BE49-F238E27FC236}">
                  <a16:creationId xmlns:a16="http://schemas.microsoft.com/office/drawing/2014/main" id="{BBD6031F-E009-46DC-81C1-36AA05D53C31}"/>
                </a:ext>
              </a:extLst>
            </p:cNvPr>
            <p:cNvSpPr txBox="1"/>
            <p:nvPr/>
          </p:nvSpPr>
          <p:spPr>
            <a:xfrm>
              <a:off x="1104897" y="1160455"/>
              <a:ext cx="10038487" cy="1220206"/>
            </a:xfrm>
            <a:prstGeom prst="rect">
              <a:avLst/>
            </a:prstGeom>
          </p:spPr>
          <p:txBody>
            <a:bodyPr vert="horz" wrap="square" lIns="0" tIns="131445" rIns="0" bIns="0" rtlCol="0">
              <a:spAutoFit/>
            </a:bodyPr>
            <a:lstStyle/>
            <a:p>
              <a:pPr marL="627063" indent="-355600">
                <a:spcBef>
                  <a:spcPts val="1035"/>
                </a:spcBef>
                <a:buFont typeface="+mj-ea"/>
                <a:buAutoNum type="ea1ChtPeriod"/>
              </a:pPr>
              <a:r>
                <a:rPr lang="zh-TW" altLang="en-US" sz="2400" b="1" dirty="0">
                  <a:solidFill>
                    <a:srgbClr val="FF6A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活動日家長能否一同入場觀戲</a:t>
              </a: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考量活動參加對象為本市小學四年級學生，且本場地座位有限，活動日無法提供家長入席，惟行動不便學生需家長協助者除外，請各校協助轉知訊息。</a:t>
              </a:r>
            </a:p>
          </p:txBody>
        </p:sp>
        <p:grpSp>
          <p:nvGrpSpPr>
            <p:cNvPr id="60" name="object 19">
              <a:extLst>
                <a:ext uri="{FF2B5EF4-FFF2-40B4-BE49-F238E27FC236}">
                  <a16:creationId xmlns:a16="http://schemas.microsoft.com/office/drawing/2014/main" id="{F371C48A-BD33-4D0E-AEB4-5E05B9E9F505}"/>
                </a:ext>
              </a:extLst>
            </p:cNvPr>
            <p:cNvGrpSpPr/>
            <p:nvPr/>
          </p:nvGrpSpPr>
          <p:grpSpPr>
            <a:xfrm>
              <a:off x="828087" y="1274572"/>
              <a:ext cx="411695" cy="411695"/>
              <a:chOff x="6600824" y="2143125"/>
              <a:chExt cx="476250" cy="476250"/>
            </a:xfrm>
          </p:grpSpPr>
          <p:sp>
            <p:nvSpPr>
              <p:cNvPr id="61" name="object 20">
                <a:extLst>
                  <a:ext uri="{FF2B5EF4-FFF2-40B4-BE49-F238E27FC236}">
                    <a16:creationId xmlns:a16="http://schemas.microsoft.com/office/drawing/2014/main" id="{97CA696B-82C9-48C2-9A2E-4950A88E9DCE}"/>
                  </a:ext>
                </a:extLst>
              </p:cNvPr>
              <p:cNvSpPr/>
              <p:nvPr/>
            </p:nvSpPr>
            <p:spPr>
              <a:xfrm>
                <a:off x="6600824" y="2143125"/>
                <a:ext cx="476250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476250" h="476250">
                    <a:moveTo>
                      <a:pt x="245923" y="476249"/>
                    </a:moveTo>
                    <a:lnTo>
                      <a:pt x="230326" y="476249"/>
                    </a:lnTo>
                    <a:lnTo>
                      <a:pt x="222546" y="475867"/>
                    </a:lnTo>
                    <a:lnTo>
                      <a:pt x="184020" y="470152"/>
                    </a:lnTo>
                    <a:lnTo>
                      <a:pt x="139793" y="455138"/>
                    </a:lnTo>
                    <a:lnTo>
                      <a:pt x="99345" y="431785"/>
                    </a:lnTo>
                    <a:lnTo>
                      <a:pt x="64230" y="400989"/>
                    </a:lnTo>
                    <a:lnTo>
                      <a:pt x="35798" y="363935"/>
                    </a:lnTo>
                    <a:lnTo>
                      <a:pt x="15141" y="322045"/>
                    </a:lnTo>
                    <a:lnTo>
                      <a:pt x="3053" y="276931"/>
                    </a:lnTo>
                    <a:lnTo>
                      <a:pt x="0" y="245923"/>
                    </a:lnTo>
                    <a:lnTo>
                      <a:pt x="0" y="230326"/>
                    </a:lnTo>
                    <a:lnTo>
                      <a:pt x="6096" y="184019"/>
                    </a:lnTo>
                    <a:lnTo>
                      <a:pt x="21110" y="139792"/>
                    </a:lnTo>
                    <a:lnTo>
                      <a:pt x="44463" y="99345"/>
                    </a:lnTo>
                    <a:lnTo>
                      <a:pt x="75259" y="64230"/>
                    </a:lnTo>
                    <a:lnTo>
                      <a:pt x="112314" y="35798"/>
                    </a:lnTo>
                    <a:lnTo>
                      <a:pt x="154203" y="15141"/>
                    </a:lnTo>
                    <a:lnTo>
                      <a:pt x="199318" y="3053"/>
                    </a:lnTo>
                    <a:lnTo>
                      <a:pt x="230326" y="0"/>
                    </a:lnTo>
                    <a:lnTo>
                      <a:pt x="245923" y="0"/>
                    </a:lnTo>
                    <a:lnTo>
                      <a:pt x="292229" y="6096"/>
                    </a:lnTo>
                    <a:lnTo>
                      <a:pt x="336456" y="21110"/>
                    </a:lnTo>
                    <a:lnTo>
                      <a:pt x="376904" y="44463"/>
                    </a:lnTo>
                    <a:lnTo>
                      <a:pt x="412019" y="75259"/>
                    </a:lnTo>
                    <a:lnTo>
                      <a:pt x="440451" y="112314"/>
                    </a:lnTo>
                    <a:lnTo>
                      <a:pt x="461107" y="154203"/>
                    </a:lnTo>
                    <a:lnTo>
                      <a:pt x="473196" y="199318"/>
                    </a:lnTo>
                    <a:lnTo>
                      <a:pt x="476249" y="230326"/>
                    </a:lnTo>
                    <a:lnTo>
                      <a:pt x="476249" y="238124"/>
                    </a:lnTo>
                    <a:lnTo>
                      <a:pt x="476249" y="245923"/>
                    </a:lnTo>
                    <a:lnTo>
                      <a:pt x="470152" y="292229"/>
                    </a:lnTo>
                    <a:lnTo>
                      <a:pt x="455139" y="336456"/>
                    </a:lnTo>
                    <a:lnTo>
                      <a:pt x="431785" y="376904"/>
                    </a:lnTo>
                    <a:lnTo>
                      <a:pt x="400990" y="412019"/>
                    </a:lnTo>
                    <a:lnTo>
                      <a:pt x="363934" y="440451"/>
                    </a:lnTo>
                    <a:lnTo>
                      <a:pt x="322045" y="461107"/>
                    </a:lnTo>
                    <a:lnTo>
                      <a:pt x="276931" y="473195"/>
                    </a:lnTo>
                    <a:lnTo>
                      <a:pt x="253704" y="475867"/>
                    </a:lnTo>
                    <a:lnTo>
                      <a:pt x="245923" y="476249"/>
                    </a:lnTo>
                    <a:close/>
                  </a:path>
                </a:pathLst>
              </a:custGeom>
              <a:solidFill>
                <a:srgbClr val="FF6A3A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62" name="object 21">
                <a:extLst>
                  <a:ext uri="{FF2B5EF4-FFF2-40B4-BE49-F238E27FC236}">
                    <a16:creationId xmlns:a16="http://schemas.microsoft.com/office/drawing/2014/main" id="{EDCA009B-8461-4065-81D2-934302F200EC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734174" y="2247899"/>
                <a:ext cx="219074" cy="266699"/>
              </a:xfrm>
              <a:prstGeom prst="rect">
                <a:avLst/>
              </a:prstGeom>
            </p:spPr>
          </p:pic>
        </p:grpSp>
      </p:grp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7D359E44-BAD3-4B4C-B6D1-98514439D5FB}"/>
              </a:ext>
            </a:extLst>
          </p:cNvPr>
          <p:cNvGrpSpPr/>
          <p:nvPr/>
        </p:nvGrpSpPr>
        <p:grpSpPr>
          <a:xfrm>
            <a:off x="657224" y="2684557"/>
            <a:ext cx="10877564" cy="1932043"/>
            <a:chOff x="657224" y="3765502"/>
            <a:chExt cx="10877564" cy="1932043"/>
          </a:xfrm>
        </p:grpSpPr>
        <p:grpSp>
          <p:nvGrpSpPr>
            <p:cNvPr id="64" name="群組 63">
              <a:extLst>
                <a:ext uri="{FF2B5EF4-FFF2-40B4-BE49-F238E27FC236}">
                  <a16:creationId xmlns:a16="http://schemas.microsoft.com/office/drawing/2014/main" id="{6C2F5DA4-8E2D-4609-9A14-3A3EBD7D30BD}"/>
                </a:ext>
              </a:extLst>
            </p:cNvPr>
            <p:cNvGrpSpPr/>
            <p:nvPr/>
          </p:nvGrpSpPr>
          <p:grpSpPr>
            <a:xfrm>
              <a:off x="657224" y="3765502"/>
              <a:ext cx="10877564" cy="1932043"/>
              <a:chOff x="657224" y="1190593"/>
              <a:chExt cx="10877564" cy="1932043"/>
            </a:xfrm>
          </p:grpSpPr>
          <p:sp>
            <p:nvSpPr>
              <p:cNvPr id="65" name="object 18">
                <a:extLst>
                  <a:ext uri="{FF2B5EF4-FFF2-40B4-BE49-F238E27FC236}">
                    <a16:creationId xmlns:a16="http://schemas.microsoft.com/office/drawing/2014/main" id="{472251C8-911D-46E5-9D8B-F7889BE9D584}"/>
                  </a:ext>
                </a:extLst>
              </p:cNvPr>
              <p:cNvSpPr/>
              <p:nvPr/>
            </p:nvSpPr>
            <p:spPr>
              <a:xfrm>
                <a:off x="657224" y="1190593"/>
                <a:ext cx="10877564" cy="1932043"/>
              </a:xfrm>
              <a:custGeom>
                <a:avLst/>
                <a:gdLst/>
                <a:ahLst/>
                <a:cxnLst/>
                <a:rect l="l" t="t" r="r" b="b"/>
                <a:pathLst>
                  <a:path w="5029200" h="1552575">
                    <a:moveTo>
                      <a:pt x="5029199" y="1552574"/>
                    </a:moveTo>
                    <a:lnTo>
                      <a:pt x="0" y="1552574"/>
                    </a:lnTo>
                    <a:lnTo>
                      <a:pt x="0" y="0"/>
                    </a:lnTo>
                    <a:lnTo>
                      <a:pt x="5029199" y="0"/>
                    </a:lnTo>
                    <a:lnTo>
                      <a:pt x="5029199" y="1552574"/>
                    </a:lnTo>
                    <a:close/>
                  </a:path>
                </a:pathLst>
              </a:custGeom>
              <a:solidFill>
                <a:srgbClr val="F7F7F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6" name="矩形 65">
                <a:extLst>
                  <a:ext uri="{FF2B5EF4-FFF2-40B4-BE49-F238E27FC236}">
                    <a16:creationId xmlns:a16="http://schemas.microsoft.com/office/drawing/2014/main" id="{AEE5EB8C-8820-47F4-949D-28A69E1FA6B1}"/>
                  </a:ext>
                </a:extLst>
              </p:cNvPr>
              <p:cNvSpPr/>
              <p:nvPr/>
            </p:nvSpPr>
            <p:spPr>
              <a:xfrm>
                <a:off x="657225" y="1190593"/>
                <a:ext cx="105254" cy="1932043"/>
              </a:xfrm>
              <a:prstGeom prst="rect">
                <a:avLst/>
              </a:prstGeom>
              <a:solidFill>
                <a:srgbClr val="FF6A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67" name="object 21">
              <a:extLst>
                <a:ext uri="{FF2B5EF4-FFF2-40B4-BE49-F238E27FC236}">
                  <a16:creationId xmlns:a16="http://schemas.microsoft.com/office/drawing/2014/main" id="{C1503925-6213-47CA-8117-C1200244D43C}"/>
                </a:ext>
              </a:extLst>
            </p:cNvPr>
            <p:cNvSpPr txBox="1"/>
            <p:nvPr/>
          </p:nvSpPr>
          <p:spPr>
            <a:xfrm>
              <a:off x="1104898" y="3875064"/>
              <a:ext cx="10259016" cy="1733167"/>
            </a:xfrm>
            <a:prstGeom prst="rect">
              <a:avLst/>
            </a:prstGeom>
          </p:spPr>
          <p:txBody>
            <a:bodyPr vert="horz" wrap="square" lIns="0" tIns="131445" rIns="0" bIns="0" rtlCol="0">
              <a:spAutoFit/>
            </a:bodyPr>
            <a:lstStyle/>
            <a:p>
              <a:pPr marL="728663" indent="-457200">
                <a:spcBef>
                  <a:spcPts val="1035"/>
                </a:spcBef>
                <a:buFont typeface="+mj-ea"/>
                <a:buAutoNum type="ea1ChtPeriod" startAt="2"/>
              </a:pPr>
              <a:r>
                <a:rPr lang="zh-TW" altLang="en-US" sz="2400" b="1" dirty="0">
                  <a:solidFill>
                    <a:srgbClr val="FF6A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針對行動不便的學生，現場協助措施</a:t>
              </a:r>
              <a:endPara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endParaRP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有關特殊需求學生請於新北藝術</a:t>
              </a:r>
              <a:r>
                <a:rPr lang="en-US" altLang="zh-TW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E</a:t>
              </a: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樂園完成填報。</a:t>
              </a: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活動日將由引導人員協助自下車處引導，並協助入場。</a:t>
              </a: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倘有增加者請於會後告知。</a:t>
              </a:r>
            </a:p>
          </p:txBody>
        </p:sp>
        <p:grpSp>
          <p:nvGrpSpPr>
            <p:cNvPr id="68" name="object 19">
              <a:extLst>
                <a:ext uri="{FF2B5EF4-FFF2-40B4-BE49-F238E27FC236}">
                  <a16:creationId xmlns:a16="http://schemas.microsoft.com/office/drawing/2014/main" id="{9335BC86-1262-451E-9113-D59801F49678}"/>
                </a:ext>
              </a:extLst>
            </p:cNvPr>
            <p:cNvGrpSpPr/>
            <p:nvPr/>
          </p:nvGrpSpPr>
          <p:grpSpPr>
            <a:xfrm>
              <a:off x="828087" y="3989181"/>
              <a:ext cx="411695" cy="411695"/>
              <a:chOff x="6600824" y="2143125"/>
              <a:chExt cx="476250" cy="476250"/>
            </a:xfrm>
          </p:grpSpPr>
          <p:sp>
            <p:nvSpPr>
              <p:cNvPr id="69" name="object 20">
                <a:extLst>
                  <a:ext uri="{FF2B5EF4-FFF2-40B4-BE49-F238E27FC236}">
                    <a16:creationId xmlns:a16="http://schemas.microsoft.com/office/drawing/2014/main" id="{562CE475-421A-4B7C-88F2-CA7F64272FFC}"/>
                  </a:ext>
                </a:extLst>
              </p:cNvPr>
              <p:cNvSpPr/>
              <p:nvPr/>
            </p:nvSpPr>
            <p:spPr>
              <a:xfrm>
                <a:off x="6600824" y="2143125"/>
                <a:ext cx="476250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476250" h="476250">
                    <a:moveTo>
                      <a:pt x="245923" y="476249"/>
                    </a:moveTo>
                    <a:lnTo>
                      <a:pt x="230326" y="476249"/>
                    </a:lnTo>
                    <a:lnTo>
                      <a:pt x="222546" y="475867"/>
                    </a:lnTo>
                    <a:lnTo>
                      <a:pt x="184020" y="470152"/>
                    </a:lnTo>
                    <a:lnTo>
                      <a:pt x="139793" y="455138"/>
                    </a:lnTo>
                    <a:lnTo>
                      <a:pt x="99345" y="431785"/>
                    </a:lnTo>
                    <a:lnTo>
                      <a:pt x="64230" y="400989"/>
                    </a:lnTo>
                    <a:lnTo>
                      <a:pt x="35798" y="363935"/>
                    </a:lnTo>
                    <a:lnTo>
                      <a:pt x="15141" y="322045"/>
                    </a:lnTo>
                    <a:lnTo>
                      <a:pt x="3053" y="276931"/>
                    </a:lnTo>
                    <a:lnTo>
                      <a:pt x="0" y="245923"/>
                    </a:lnTo>
                    <a:lnTo>
                      <a:pt x="0" y="230326"/>
                    </a:lnTo>
                    <a:lnTo>
                      <a:pt x="6096" y="184019"/>
                    </a:lnTo>
                    <a:lnTo>
                      <a:pt x="21110" y="139792"/>
                    </a:lnTo>
                    <a:lnTo>
                      <a:pt x="44463" y="99345"/>
                    </a:lnTo>
                    <a:lnTo>
                      <a:pt x="75259" y="64230"/>
                    </a:lnTo>
                    <a:lnTo>
                      <a:pt x="112314" y="35798"/>
                    </a:lnTo>
                    <a:lnTo>
                      <a:pt x="154203" y="15141"/>
                    </a:lnTo>
                    <a:lnTo>
                      <a:pt x="199318" y="3053"/>
                    </a:lnTo>
                    <a:lnTo>
                      <a:pt x="230326" y="0"/>
                    </a:lnTo>
                    <a:lnTo>
                      <a:pt x="245923" y="0"/>
                    </a:lnTo>
                    <a:lnTo>
                      <a:pt x="292229" y="6096"/>
                    </a:lnTo>
                    <a:lnTo>
                      <a:pt x="336456" y="21110"/>
                    </a:lnTo>
                    <a:lnTo>
                      <a:pt x="376904" y="44463"/>
                    </a:lnTo>
                    <a:lnTo>
                      <a:pt x="412019" y="75259"/>
                    </a:lnTo>
                    <a:lnTo>
                      <a:pt x="440451" y="112314"/>
                    </a:lnTo>
                    <a:lnTo>
                      <a:pt x="461107" y="154203"/>
                    </a:lnTo>
                    <a:lnTo>
                      <a:pt x="473196" y="199318"/>
                    </a:lnTo>
                    <a:lnTo>
                      <a:pt x="476249" y="230326"/>
                    </a:lnTo>
                    <a:lnTo>
                      <a:pt x="476249" y="238124"/>
                    </a:lnTo>
                    <a:lnTo>
                      <a:pt x="476249" y="245923"/>
                    </a:lnTo>
                    <a:lnTo>
                      <a:pt x="470152" y="292229"/>
                    </a:lnTo>
                    <a:lnTo>
                      <a:pt x="455139" y="336456"/>
                    </a:lnTo>
                    <a:lnTo>
                      <a:pt x="431785" y="376904"/>
                    </a:lnTo>
                    <a:lnTo>
                      <a:pt x="400990" y="412019"/>
                    </a:lnTo>
                    <a:lnTo>
                      <a:pt x="363934" y="440451"/>
                    </a:lnTo>
                    <a:lnTo>
                      <a:pt x="322045" y="461107"/>
                    </a:lnTo>
                    <a:lnTo>
                      <a:pt x="276931" y="473195"/>
                    </a:lnTo>
                    <a:lnTo>
                      <a:pt x="253704" y="475867"/>
                    </a:lnTo>
                    <a:lnTo>
                      <a:pt x="245923" y="476249"/>
                    </a:lnTo>
                    <a:close/>
                  </a:path>
                </a:pathLst>
              </a:custGeom>
              <a:solidFill>
                <a:srgbClr val="FF6A3A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70" name="object 21">
                <a:extLst>
                  <a:ext uri="{FF2B5EF4-FFF2-40B4-BE49-F238E27FC236}">
                    <a16:creationId xmlns:a16="http://schemas.microsoft.com/office/drawing/2014/main" id="{EE828D7F-0772-4D9B-B9D8-65601ECDD8C7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734174" y="2247899"/>
                <a:ext cx="219074" cy="266699"/>
              </a:xfrm>
              <a:prstGeom prst="rect">
                <a:avLst/>
              </a:prstGeom>
            </p:spPr>
          </p:pic>
        </p:grpSp>
      </p:grpSp>
      <p:grpSp>
        <p:nvGrpSpPr>
          <p:cNvPr id="72" name="群組 71">
            <a:extLst>
              <a:ext uri="{FF2B5EF4-FFF2-40B4-BE49-F238E27FC236}">
                <a16:creationId xmlns:a16="http://schemas.microsoft.com/office/drawing/2014/main" id="{53306C34-F908-4DE3-8248-6BC9A527D012}"/>
              </a:ext>
            </a:extLst>
          </p:cNvPr>
          <p:cNvGrpSpPr/>
          <p:nvPr/>
        </p:nvGrpSpPr>
        <p:grpSpPr>
          <a:xfrm>
            <a:off x="657224" y="4919713"/>
            <a:ext cx="10877564" cy="1546631"/>
            <a:chOff x="657224" y="3765502"/>
            <a:chExt cx="10877564" cy="1546631"/>
          </a:xfrm>
        </p:grpSpPr>
        <p:grpSp>
          <p:nvGrpSpPr>
            <p:cNvPr id="73" name="群組 72">
              <a:extLst>
                <a:ext uri="{FF2B5EF4-FFF2-40B4-BE49-F238E27FC236}">
                  <a16:creationId xmlns:a16="http://schemas.microsoft.com/office/drawing/2014/main" id="{B8500D0B-87E5-4736-AE77-655E541BE007}"/>
                </a:ext>
              </a:extLst>
            </p:cNvPr>
            <p:cNvGrpSpPr/>
            <p:nvPr/>
          </p:nvGrpSpPr>
          <p:grpSpPr>
            <a:xfrm>
              <a:off x="657224" y="3765502"/>
              <a:ext cx="10877564" cy="1546631"/>
              <a:chOff x="657224" y="1190593"/>
              <a:chExt cx="10877564" cy="1546631"/>
            </a:xfrm>
          </p:grpSpPr>
          <p:sp>
            <p:nvSpPr>
              <p:cNvPr id="78" name="object 18">
                <a:extLst>
                  <a:ext uri="{FF2B5EF4-FFF2-40B4-BE49-F238E27FC236}">
                    <a16:creationId xmlns:a16="http://schemas.microsoft.com/office/drawing/2014/main" id="{D58602B0-BBE3-43A0-BE66-6D3E0816780B}"/>
                  </a:ext>
                </a:extLst>
              </p:cNvPr>
              <p:cNvSpPr/>
              <p:nvPr/>
            </p:nvSpPr>
            <p:spPr>
              <a:xfrm>
                <a:off x="657224" y="1190593"/>
                <a:ext cx="10877564" cy="1546631"/>
              </a:xfrm>
              <a:custGeom>
                <a:avLst/>
                <a:gdLst/>
                <a:ahLst/>
                <a:cxnLst/>
                <a:rect l="l" t="t" r="r" b="b"/>
                <a:pathLst>
                  <a:path w="5029200" h="1552575">
                    <a:moveTo>
                      <a:pt x="5029199" y="1552574"/>
                    </a:moveTo>
                    <a:lnTo>
                      <a:pt x="0" y="1552574"/>
                    </a:lnTo>
                    <a:lnTo>
                      <a:pt x="0" y="0"/>
                    </a:lnTo>
                    <a:lnTo>
                      <a:pt x="5029199" y="0"/>
                    </a:lnTo>
                    <a:lnTo>
                      <a:pt x="5029199" y="1552574"/>
                    </a:lnTo>
                    <a:close/>
                  </a:path>
                </a:pathLst>
              </a:custGeom>
              <a:solidFill>
                <a:srgbClr val="F7F7F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9" name="矩形 78">
                <a:extLst>
                  <a:ext uri="{FF2B5EF4-FFF2-40B4-BE49-F238E27FC236}">
                    <a16:creationId xmlns:a16="http://schemas.microsoft.com/office/drawing/2014/main" id="{CDE8A8D3-042C-4D52-9151-BC6452AB6809}"/>
                  </a:ext>
                </a:extLst>
              </p:cNvPr>
              <p:cNvSpPr/>
              <p:nvPr/>
            </p:nvSpPr>
            <p:spPr>
              <a:xfrm>
                <a:off x="657225" y="1190593"/>
                <a:ext cx="105254" cy="1546631"/>
              </a:xfrm>
              <a:prstGeom prst="rect">
                <a:avLst/>
              </a:prstGeom>
              <a:solidFill>
                <a:srgbClr val="FF6A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74" name="object 21">
              <a:extLst>
                <a:ext uri="{FF2B5EF4-FFF2-40B4-BE49-F238E27FC236}">
                  <a16:creationId xmlns:a16="http://schemas.microsoft.com/office/drawing/2014/main" id="{647312B0-1F49-42EA-A3AE-559574A42E0D}"/>
                </a:ext>
              </a:extLst>
            </p:cNvPr>
            <p:cNvSpPr txBox="1"/>
            <p:nvPr/>
          </p:nvSpPr>
          <p:spPr>
            <a:xfrm>
              <a:off x="1104898" y="3875064"/>
              <a:ext cx="8573928" cy="1322798"/>
            </a:xfrm>
            <a:prstGeom prst="rect">
              <a:avLst/>
            </a:prstGeom>
          </p:spPr>
          <p:txBody>
            <a:bodyPr vert="horz" wrap="square" lIns="0" tIns="131445" rIns="0" bIns="0" rtlCol="0">
              <a:spAutoFit/>
            </a:bodyPr>
            <a:lstStyle/>
            <a:p>
              <a:pPr marL="728663" indent="-457200">
                <a:spcBef>
                  <a:spcPts val="1035"/>
                </a:spcBef>
                <a:buFont typeface="+mj-ea"/>
                <a:buAutoNum type="ea1ChtPeriod" startAt="3"/>
              </a:pPr>
              <a:r>
                <a:rPr lang="zh-TW" altLang="en-US" sz="2400" b="1" dirty="0">
                  <a:solidFill>
                    <a:srgbClr val="FF6A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保險事宜</a:t>
              </a:r>
              <a:endParaRPr lang="zh-TW" altLang="en-US" sz="24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endParaRP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已針對表演場館投保場地責任險，車輛亦投保有意外險。</a:t>
              </a: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請各校自行決定是否另外辦理保險，保險費用須自行負擔。</a:t>
              </a:r>
            </a:p>
          </p:txBody>
        </p:sp>
        <p:grpSp>
          <p:nvGrpSpPr>
            <p:cNvPr id="75" name="object 19">
              <a:extLst>
                <a:ext uri="{FF2B5EF4-FFF2-40B4-BE49-F238E27FC236}">
                  <a16:creationId xmlns:a16="http://schemas.microsoft.com/office/drawing/2014/main" id="{F191EF3E-F923-4C39-A1D0-0A06545D1572}"/>
                </a:ext>
              </a:extLst>
            </p:cNvPr>
            <p:cNvGrpSpPr/>
            <p:nvPr/>
          </p:nvGrpSpPr>
          <p:grpSpPr>
            <a:xfrm>
              <a:off x="828087" y="3989181"/>
              <a:ext cx="411695" cy="411695"/>
              <a:chOff x="6600824" y="2143125"/>
              <a:chExt cx="476250" cy="476250"/>
            </a:xfrm>
          </p:grpSpPr>
          <p:sp>
            <p:nvSpPr>
              <p:cNvPr id="76" name="object 20">
                <a:extLst>
                  <a:ext uri="{FF2B5EF4-FFF2-40B4-BE49-F238E27FC236}">
                    <a16:creationId xmlns:a16="http://schemas.microsoft.com/office/drawing/2014/main" id="{15C70AA2-3AE4-46D7-831B-3E382CCCD24F}"/>
                  </a:ext>
                </a:extLst>
              </p:cNvPr>
              <p:cNvSpPr/>
              <p:nvPr/>
            </p:nvSpPr>
            <p:spPr>
              <a:xfrm>
                <a:off x="6600824" y="2143125"/>
                <a:ext cx="476250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476250" h="476250">
                    <a:moveTo>
                      <a:pt x="245923" y="476249"/>
                    </a:moveTo>
                    <a:lnTo>
                      <a:pt x="230326" y="476249"/>
                    </a:lnTo>
                    <a:lnTo>
                      <a:pt x="222546" y="475867"/>
                    </a:lnTo>
                    <a:lnTo>
                      <a:pt x="184020" y="470152"/>
                    </a:lnTo>
                    <a:lnTo>
                      <a:pt x="139793" y="455138"/>
                    </a:lnTo>
                    <a:lnTo>
                      <a:pt x="99345" y="431785"/>
                    </a:lnTo>
                    <a:lnTo>
                      <a:pt x="64230" y="400989"/>
                    </a:lnTo>
                    <a:lnTo>
                      <a:pt x="35798" y="363935"/>
                    </a:lnTo>
                    <a:lnTo>
                      <a:pt x="15141" y="322045"/>
                    </a:lnTo>
                    <a:lnTo>
                      <a:pt x="3053" y="276931"/>
                    </a:lnTo>
                    <a:lnTo>
                      <a:pt x="0" y="245923"/>
                    </a:lnTo>
                    <a:lnTo>
                      <a:pt x="0" y="230326"/>
                    </a:lnTo>
                    <a:lnTo>
                      <a:pt x="6096" y="184019"/>
                    </a:lnTo>
                    <a:lnTo>
                      <a:pt x="21110" y="139792"/>
                    </a:lnTo>
                    <a:lnTo>
                      <a:pt x="44463" y="99345"/>
                    </a:lnTo>
                    <a:lnTo>
                      <a:pt x="75259" y="64230"/>
                    </a:lnTo>
                    <a:lnTo>
                      <a:pt x="112314" y="35798"/>
                    </a:lnTo>
                    <a:lnTo>
                      <a:pt x="154203" y="15141"/>
                    </a:lnTo>
                    <a:lnTo>
                      <a:pt x="199318" y="3053"/>
                    </a:lnTo>
                    <a:lnTo>
                      <a:pt x="230326" y="0"/>
                    </a:lnTo>
                    <a:lnTo>
                      <a:pt x="245923" y="0"/>
                    </a:lnTo>
                    <a:lnTo>
                      <a:pt x="292229" y="6096"/>
                    </a:lnTo>
                    <a:lnTo>
                      <a:pt x="336456" y="21110"/>
                    </a:lnTo>
                    <a:lnTo>
                      <a:pt x="376904" y="44463"/>
                    </a:lnTo>
                    <a:lnTo>
                      <a:pt x="412019" y="75259"/>
                    </a:lnTo>
                    <a:lnTo>
                      <a:pt x="440451" y="112314"/>
                    </a:lnTo>
                    <a:lnTo>
                      <a:pt x="461107" y="154203"/>
                    </a:lnTo>
                    <a:lnTo>
                      <a:pt x="473196" y="199318"/>
                    </a:lnTo>
                    <a:lnTo>
                      <a:pt x="476249" y="230326"/>
                    </a:lnTo>
                    <a:lnTo>
                      <a:pt x="476249" y="238124"/>
                    </a:lnTo>
                    <a:lnTo>
                      <a:pt x="476249" y="245923"/>
                    </a:lnTo>
                    <a:lnTo>
                      <a:pt x="470152" y="292229"/>
                    </a:lnTo>
                    <a:lnTo>
                      <a:pt x="455139" y="336456"/>
                    </a:lnTo>
                    <a:lnTo>
                      <a:pt x="431785" y="376904"/>
                    </a:lnTo>
                    <a:lnTo>
                      <a:pt x="400990" y="412019"/>
                    </a:lnTo>
                    <a:lnTo>
                      <a:pt x="363934" y="440451"/>
                    </a:lnTo>
                    <a:lnTo>
                      <a:pt x="322045" y="461107"/>
                    </a:lnTo>
                    <a:lnTo>
                      <a:pt x="276931" y="473195"/>
                    </a:lnTo>
                    <a:lnTo>
                      <a:pt x="253704" y="475867"/>
                    </a:lnTo>
                    <a:lnTo>
                      <a:pt x="245923" y="476249"/>
                    </a:lnTo>
                    <a:close/>
                  </a:path>
                </a:pathLst>
              </a:custGeom>
              <a:solidFill>
                <a:srgbClr val="FF6A3A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77" name="object 21">
                <a:extLst>
                  <a:ext uri="{FF2B5EF4-FFF2-40B4-BE49-F238E27FC236}">
                    <a16:creationId xmlns:a16="http://schemas.microsoft.com/office/drawing/2014/main" id="{7874DDC5-930E-4EF6-9DBB-AEF6CC90A3CF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734174" y="2247899"/>
                <a:ext cx="219074" cy="26669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875796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object 22">
            <a:extLst>
              <a:ext uri="{FF2B5EF4-FFF2-40B4-BE49-F238E27FC236}">
                <a16:creationId xmlns:a16="http://schemas.microsoft.com/office/drawing/2014/main" id="{2DA7F840-6B7B-4B65-9B05-0FC2CFD424E9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7094" y="-919725"/>
            <a:ext cx="3772412" cy="3805801"/>
          </a:xfrm>
          <a:prstGeom prst="rect">
            <a:avLst/>
          </a:prstGeom>
        </p:spPr>
      </p:pic>
      <p:grpSp>
        <p:nvGrpSpPr>
          <p:cNvPr id="80" name="群組 79">
            <a:extLst>
              <a:ext uri="{FF2B5EF4-FFF2-40B4-BE49-F238E27FC236}">
                <a16:creationId xmlns:a16="http://schemas.microsoft.com/office/drawing/2014/main" id="{72084DE7-C526-4AAB-84BB-EC094FEFFC10}"/>
              </a:ext>
            </a:extLst>
          </p:cNvPr>
          <p:cNvGrpSpPr/>
          <p:nvPr/>
        </p:nvGrpSpPr>
        <p:grpSpPr>
          <a:xfrm>
            <a:off x="657224" y="391656"/>
            <a:ext cx="11407234" cy="1962181"/>
            <a:chOff x="657224" y="1160455"/>
            <a:chExt cx="11407234" cy="1962181"/>
          </a:xfrm>
        </p:grpSpPr>
        <p:grpSp>
          <p:nvGrpSpPr>
            <p:cNvPr id="63" name="群組 62">
              <a:extLst>
                <a:ext uri="{FF2B5EF4-FFF2-40B4-BE49-F238E27FC236}">
                  <a16:creationId xmlns:a16="http://schemas.microsoft.com/office/drawing/2014/main" id="{7B3FC4B2-14DE-4694-98FE-733D16A67A1F}"/>
                </a:ext>
              </a:extLst>
            </p:cNvPr>
            <p:cNvGrpSpPr/>
            <p:nvPr/>
          </p:nvGrpSpPr>
          <p:grpSpPr>
            <a:xfrm>
              <a:off x="657224" y="1190593"/>
              <a:ext cx="10877564" cy="1932043"/>
              <a:chOff x="657224" y="1190593"/>
              <a:chExt cx="10877564" cy="1932043"/>
            </a:xfrm>
          </p:grpSpPr>
          <p:sp>
            <p:nvSpPr>
              <p:cNvPr id="49" name="object 18">
                <a:extLst>
                  <a:ext uri="{FF2B5EF4-FFF2-40B4-BE49-F238E27FC236}">
                    <a16:creationId xmlns:a16="http://schemas.microsoft.com/office/drawing/2014/main" id="{B9F511F5-0170-4933-8F7E-1BB8824C4D81}"/>
                  </a:ext>
                </a:extLst>
              </p:cNvPr>
              <p:cNvSpPr/>
              <p:nvPr/>
            </p:nvSpPr>
            <p:spPr>
              <a:xfrm>
                <a:off x="657224" y="1190593"/>
                <a:ext cx="10877564" cy="1932043"/>
              </a:xfrm>
              <a:custGeom>
                <a:avLst/>
                <a:gdLst/>
                <a:ahLst/>
                <a:cxnLst/>
                <a:rect l="l" t="t" r="r" b="b"/>
                <a:pathLst>
                  <a:path w="5029200" h="1552575">
                    <a:moveTo>
                      <a:pt x="5029199" y="1552574"/>
                    </a:moveTo>
                    <a:lnTo>
                      <a:pt x="0" y="1552574"/>
                    </a:lnTo>
                    <a:lnTo>
                      <a:pt x="0" y="0"/>
                    </a:lnTo>
                    <a:lnTo>
                      <a:pt x="5029199" y="0"/>
                    </a:lnTo>
                    <a:lnTo>
                      <a:pt x="5029199" y="1552574"/>
                    </a:lnTo>
                    <a:close/>
                  </a:path>
                </a:pathLst>
              </a:custGeom>
              <a:solidFill>
                <a:srgbClr val="F7F7F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407405FE-9FF3-4DD3-868C-F8974B984E69}"/>
                  </a:ext>
                </a:extLst>
              </p:cNvPr>
              <p:cNvSpPr/>
              <p:nvPr/>
            </p:nvSpPr>
            <p:spPr>
              <a:xfrm>
                <a:off x="657225" y="1190593"/>
                <a:ext cx="105254" cy="1932043"/>
              </a:xfrm>
              <a:prstGeom prst="rect">
                <a:avLst/>
              </a:prstGeom>
              <a:solidFill>
                <a:srgbClr val="FF6A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52" name="object 21">
              <a:extLst>
                <a:ext uri="{FF2B5EF4-FFF2-40B4-BE49-F238E27FC236}">
                  <a16:creationId xmlns:a16="http://schemas.microsoft.com/office/drawing/2014/main" id="{BBD6031F-E009-46DC-81C1-36AA05D53C31}"/>
                </a:ext>
              </a:extLst>
            </p:cNvPr>
            <p:cNvSpPr txBox="1"/>
            <p:nvPr/>
          </p:nvSpPr>
          <p:spPr>
            <a:xfrm>
              <a:off x="1104897" y="1160455"/>
              <a:ext cx="10959561" cy="1733167"/>
            </a:xfrm>
            <a:prstGeom prst="rect">
              <a:avLst/>
            </a:prstGeom>
          </p:spPr>
          <p:txBody>
            <a:bodyPr vert="horz" wrap="square" lIns="0" tIns="131445" rIns="0" bIns="0" rtlCol="0">
              <a:spAutoFit/>
            </a:bodyPr>
            <a:lstStyle/>
            <a:p>
              <a:pPr marL="728663" indent="-457200">
                <a:lnSpc>
                  <a:spcPct val="100000"/>
                </a:lnSpc>
                <a:spcBef>
                  <a:spcPts val="1035"/>
                </a:spcBef>
                <a:buFont typeface="+mj-ea"/>
                <a:buAutoNum type="ea1ChtPeriod" startAt="4"/>
              </a:pPr>
              <a:r>
                <a:rPr lang="zh-TW" altLang="en-US" sz="2400" b="1" dirty="0">
                  <a:solidFill>
                    <a:srgbClr val="FF6A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車輛安排事宜</a:t>
              </a: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車輛皆由本局統籌辦理，委託同榮國小統一招標，由鈺銓觀光汽車股份有限公司得標。</a:t>
              </a: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承辦學校會後將「學校確認資料單」轉交遊覽車公司。</a:t>
              </a: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相關訊息另公告於新北市社教資源網</a:t>
              </a:r>
              <a:r>
                <a:rPr lang="en-US" altLang="zh-TW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/</a:t>
              </a: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藝術教育</a:t>
              </a:r>
              <a:r>
                <a:rPr lang="en-US" altLang="zh-TW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/</a:t>
              </a: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藝術滿城香。</a:t>
              </a:r>
            </a:p>
          </p:txBody>
        </p:sp>
        <p:grpSp>
          <p:nvGrpSpPr>
            <p:cNvPr id="60" name="object 19">
              <a:extLst>
                <a:ext uri="{FF2B5EF4-FFF2-40B4-BE49-F238E27FC236}">
                  <a16:creationId xmlns:a16="http://schemas.microsoft.com/office/drawing/2014/main" id="{F371C48A-BD33-4D0E-AEB4-5E05B9E9F505}"/>
                </a:ext>
              </a:extLst>
            </p:cNvPr>
            <p:cNvGrpSpPr/>
            <p:nvPr/>
          </p:nvGrpSpPr>
          <p:grpSpPr>
            <a:xfrm>
              <a:off x="828087" y="1274572"/>
              <a:ext cx="411695" cy="411695"/>
              <a:chOff x="6600824" y="2143125"/>
              <a:chExt cx="476250" cy="476250"/>
            </a:xfrm>
          </p:grpSpPr>
          <p:sp>
            <p:nvSpPr>
              <p:cNvPr id="61" name="object 20">
                <a:extLst>
                  <a:ext uri="{FF2B5EF4-FFF2-40B4-BE49-F238E27FC236}">
                    <a16:creationId xmlns:a16="http://schemas.microsoft.com/office/drawing/2014/main" id="{97CA696B-82C9-48C2-9A2E-4950A88E9DCE}"/>
                  </a:ext>
                </a:extLst>
              </p:cNvPr>
              <p:cNvSpPr/>
              <p:nvPr/>
            </p:nvSpPr>
            <p:spPr>
              <a:xfrm>
                <a:off x="6600824" y="2143125"/>
                <a:ext cx="476250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476250" h="476250">
                    <a:moveTo>
                      <a:pt x="245923" y="476249"/>
                    </a:moveTo>
                    <a:lnTo>
                      <a:pt x="230326" y="476249"/>
                    </a:lnTo>
                    <a:lnTo>
                      <a:pt x="222546" y="475867"/>
                    </a:lnTo>
                    <a:lnTo>
                      <a:pt x="184020" y="470152"/>
                    </a:lnTo>
                    <a:lnTo>
                      <a:pt x="139793" y="455138"/>
                    </a:lnTo>
                    <a:lnTo>
                      <a:pt x="99345" y="431785"/>
                    </a:lnTo>
                    <a:lnTo>
                      <a:pt x="64230" y="400989"/>
                    </a:lnTo>
                    <a:lnTo>
                      <a:pt x="35798" y="363935"/>
                    </a:lnTo>
                    <a:lnTo>
                      <a:pt x="15141" y="322045"/>
                    </a:lnTo>
                    <a:lnTo>
                      <a:pt x="3053" y="276931"/>
                    </a:lnTo>
                    <a:lnTo>
                      <a:pt x="0" y="245923"/>
                    </a:lnTo>
                    <a:lnTo>
                      <a:pt x="0" y="230326"/>
                    </a:lnTo>
                    <a:lnTo>
                      <a:pt x="6096" y="184019"/>
                    </a:lnTo>
                    <a:lnTo>
                      <a:pt x="21110" y="139792"/>
                    </a:lnTo>
                    <a:lnTo>
                      <a:pt x="44463" y="99345"/>
                    </a:lnTo>
                    <a:lnTo>
                      <a:pt x="75259" y="64230"/>
                    </a:lnTo>
                    <a:lnTo>
                      <a:pt x="112314" y="35798"/>
                    </a:lnTo>
                    <a:lnTo>
                      <a:pt x="154203" y="15141"/>
                    </a:lnTo>
                    <a:lnTo>
                      <a:pt x="199318" y="3053"/>
                    </a:lnTo>
                    <a:lnTo>
                      <a:pt x="230326" y="0"/>
                    </a:lnTo>
                    <a:lnTo>
                      <a:pt x="245923" y="0"/>
                    </a:lnTo>
                    <a:lnTo>
                      <a:pt x="292229" y="6096"/>
                    </a:lnTo>
                    <a:lnTo>
                      <a:pt x="336456" y="21110"/>
                    </a:lnTo>
                    <a:lnTo>
                      <a:pt x="376904" y="44463"/>
                    </a:lnTo>
                    <a:lnTo>
                      <a:pt x="412019" y="75259"/>
                    </a:lnTo>
                    <a:lnTo>
                      <a:pt x="440451" y="112314"/>
                    </a:lnTo>
                    <a:lnTo>
                      <a:pt x="461107" y="154203"/>
                    </a:lnTo>
                    <a:lnTo>
                      <a:pt x="473196" y="199318"/>
                    </a:lnTo>
                    <a:lnTo>
                      <a:pt x="476249" y="230326"/>
                    </a:lnTo>
                    <a:lnTo>
                      <a:pt x="476249" y="238124"/>
                    </a:lnTo>
                    <a:lnTo>
                      <a:pt x="476249" y="245923"/>
                    </a:lnTo>
                    <a:lnTo>
                      <a:pt x="470152" y="292229"/>
                    </a:lnTo>
                    <a:lnTo>
                      <a:pt x="455139" y="336456"/>
                    </a:lnTo>
                    <a:lnTo>
                      <a:pt x="431785" y="376904"/>
                    </a:lnTo>
                    <a:lnTo>
                      <a:pt x="400990" y="412019"/>
                    </a:lnTo>
                    <a:lnTo>
                      <a:pt x="363934" y="440451"/>
                    </a:lnTo>
                    <a:lnTo>
                      <a:pt x="322045" y="461107"/>
                    </a:lnTo>
                    <a:lnTo>
                      <a:pt x="276931" y="473195"/>
                    </a:lnTo>
                    <a:lnTo>
                      <a:pt x="253704" y="475867"/>
                    </a:lnTo>
                    <a:lnTo>
                      <a:pt x="245923" y="476249"/>
                    </a:lnTo>
                    <a:close/>
                  </a:path>
                </a:pathLst>
              </a:custGeom>
              <a:solidFill>
                <a:srgbClr val="FF6A3A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62" name="object 21">
                <a:extLst>
                  <a:ext uri="{FF2B5EF4-FFF2-40B4-BE49-F238E27FC236}">
                    <a16:creationId xmlns:a16="http://schemas.microsoft.com/office/drawing/2014/main" id="{EDCA009B-8461-4065-81D2-934302F200EC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734174" y="2247899"/>
                <a:ext cx="219074" cy="266699"/>
              </a:xfrm>
              <a:prstGeom prst="rect">
                <a:avLst/>
              </a:prstGeom>
            </p:spPr>
          </p:pic>
        </p:grpSp>
      </p:grp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7D359E44-BAD3-4B4C-B6D1-98514439D5FB}"/>
              </a:ext>
            </a:extLst>
          </p:cNvPr>
          <p:cNvGrpSpPr/>
          <p:nvPr/>
        </p:nvGrpSpPr>
        <p:grpSpPr>
          <a:xfrm>
            <a:off x="657224" y="2684557"/>
            <a:ext cx="10877564" cy="1932043"/>
            <a:chOff x="657224" y="3765502"/>
            <a:chExt cx="10877564" cy="1932043"/>
          </a:xfrm>
        </p:grpSpPr>
        <p:grpSp>
          <p:nvGrpSpPr>
            <p:cNvPr id="64" name="群組 63">
              <a:extLst>
                <a:ext uri="{FF2B5EF4-FFF2-40B4-BE49-F238E27FC236}">
                  <a16:creationId xmlns:a16="http://schemas.microsoft.com/office/drawing/2014/main" id="{6C2F5DA4-8E2D-4609-9A14-3A3EBD7D30BD}"/>
                </a:ext>
              </a:extLst>
            </p:cNvPr>
            <p:cNvGrpSpPr/>
            <p:nvPr/>
          </p:nvGrpSpPr>
          <p:grpSpPr>
            <a:xfrm>
              <a:off x="657224" y="3765502"/>
              <a:ext cx="10877564" cy="1932043"/>
              <a:chOff x="657224" y="1190593"/>
              <a:chExt cx="10877564" cy="1932043"/>
            </a:xfrm>
          </p:grpSpPr>
          <p:sp>
            <p:nvSpPr>
              <p:cNvPr id="65" name="object 18">
                <a:extLst>
                  <a:ext uri="{FF2B5EF4-FFF2-40B4-BE49-F238E27FC236}">
                    <a16:creationId xmlns:a16="http://schemas.microsoft.com/office/drawing/2014/main" id="{472251C8-911D-46E5-9D8B-F7889BE9D584}"/>
                  </a:ext>
                </a:extLst>
              </p:cNvPr>
              <p:cNvSpPr/>
              <p:nvPr/>
            </p:nvSpPr>
            <p:spPr>
              <a:xfrm>
                <a:off x="657224" y="1190593"/>
                <a:ext cx="10877564" cy="1932043"/>
              </a:xfrm>
              <a:custGeom>
                <a:avLst/>
                <a:gdLst/>
                <a:ahLst/>
                <a:cxnLst/>
                <a:rect l="l" t="t" r="r" b="b"/>
                <a:pathLst>
                  <a:path w="5029200" h="1552575">
                    <a:moveTo>
                      <a:pt x="5029199" y="1552574"/>
                    </a:moveTo>
                    <a:lnTo>
                      <a:pt x="0" y="1552574"/>
                    </a:lnTo>
                    <a:lnTo>
                      <a:pt x="0" y="0"/>
                    </a:lnTo>
                    <a:lnTo>
                      <a:pt x="5029199" y="0"/>
                    </a:lnTo>
                    <a:lnTo>
                      <a:pt x="5029199" y="1552574"/>
                    </a:lnTo>
                    <a:close/>
                  </a:path>
                </a:pathLst>
              </a:custGeom>
              <a:solidFill>
                <a:srgbClr val="F7F7F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6" name="矩形 65">
                <a:extLst>
                  <a:ext uri="{FF2B5EF4-FFF2-40B4-BE49-F238E27FC236}">
                    <a16:creationId xmlns:a16="http://schemas.microsoft.com/office/drawing/2014/main" id="{AEE5EB8C-8820-47F4-949D-28A69E1FA6B1}"/>
                  </a:ext>
                </a:extLst>
              </p:cNvPr>
              <p:cNvSpPr/>
              <p:nvPr/>
            </p:nvSpPr>
            <p:spPr>
              <a:xfrm>
                <a:off x="657225" y="1190593"/>
                <a:ext cx="105254" cy="1932043"/>
              </a:xfrm>
              <a:prstGeom prst="rect">
                <a:avLst/>
              </a:prstGeom>
              <a:solidFill>
                <a:srgbClr val="FF6A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67" name="object 21">
              <a:extLst>
                <a:ext uri="{FF2B5EF4-FFF2-40B4-BE49-F238E27FC236}">
                  <a16:creationId xmlns:a16="http://schemas.microsoft.com/office/drawing/2014/main" id="{C1503925-6213-47CA-8117-C1200244D43C}"/>
                </a:ext>
              </a:extLst>
            </p:cNvPr>
            <p:cNvSpPr txBox="1"/>
            <p:nvPr/>
          </p:nvSpPr>
          <p:spPr>
            <a:xfrm>
              <a:off x="1104898" y="3875064"/>
              <a:ext cx="10259016" cy="1630575"/>
            </a:xfrm>
            <a:prstGeom prst="rect">
              <a:avLst/>
            </a:prstGeom>
          </p:spPr>
          <p:txBody>
            <a:bodyPr vert="horz" wrap="square" lIns="0" tIns="131445" rIns="0" bIns="0" rtlCol="0">
              <a:spAutoFit/>
            </a:bodyPr>
            <a:lstStyle/>
            <a:p>
              <a:pPr marL="728663" indent="-457200">
                <a:lnSpc>
                  <a:spcPct val="100000"/>
                </a:lnSpc>
                <a:spcBef>
                  <a:spcPts val="1035"/>
                </a:spcBef>
                <a:buFont typeface="+mj-ea"/>
                <a:buAutoNum type="ea1ChtPeriod" startAt="5"/>
              </a:pPr>
              <a:r>
                <a:rPr lang="zh-TW" altLang="en-US" sz="2400" b="1" dirty="0">
                  <a:solidFill>
                    <a:srgbClr val="FF6A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核定參與人數及車輛之依據</a:t>
              </a:r>
              <a:endPara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endParaRP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依據新北市社教資源網</a:t>
              </a:r>
              <a:r>
                <a:rPr lang="en-US" altLang="zh-TW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/</a:t>
              </a: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藝術教育</a:t>
              </a:r>
              <a:r>
                <a:rPr lang="en-US" altLang="zh-TW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/</a:t>
              </a: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藝術滿城香公告核定為準。</a:t>
              </a: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人數增加務必經過同榮國小或教育局承辦人員確認同意；倘有誤差，請於領隊會議現場確認。</a:t>
              </a:r>
            </a:p>
          </p:txBody>
        </p:sp>
        <p:grpSp>
          <p:nvGrpSpPr>
            <p:cNvPr id="68" name="object 19">
              <a:extLst>
                <a:ext uri="{FF2B5EF4-FFF2-40B4-BE49-F238E27FC236}">
                  <a16:creationId xmlns:a16="http://schemas.microsoft.com/office/drawing/2014/main" id="{9335BC86-1262-451E-9113-D59801F49678}"/>
                </a:ext>
              </a:extLst>
            </p:cNvPr>
            <p:cNvGrpSpPr/>
            <p:nvPr/>
          </p:nvGrpSpPr>
          <p:grpSpPr>
            <a:xfrm>
              <a:off x="828087" y="3989181"/>
              <a:ext cx="411695" cy="411695"/>
              <a:chOff x="6600824" y="2143125"/>
              <a:chExt cx="476250" cy="476250"/>
            </a:xfrm>
          </p:grpSpPr>
          <p:sp>
            <p:nvSpPr>
              <p:cNvPr id="69" name="object 20">
                <a:extLst>
                  <a:ext uri="{FF2B5EF4-FFF2-40B4-BE49-F238E27FC236}">
                    <a16:creationId xmlns:a16="http://schemas.microsoft.com/office/drawing/2014/main" id="{562CE475-421A-4B7C-88F2-CA7F64272FFC}"/>
                  </a:ext>
                </a:extLst>
              </p:cNvPr>
              <p:cNvSpPr/>
              <p:nvPr/>
            </p:nvSpPr>
            <p:spPr>
              <a:xfrm>
                <a:off x="6600824" y="2143125"/>
                <a:ext cx="476250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476250" h="476250">
                    <a:moveTo>
                      <a:pt x="245923" y="476249"/>
                    </a:moveTo>
                    <a:lnTo>
                      <a:pt x="230326" y="476249"/>
                    </a:lnTo>
                    <a:lnTo>
                      <a:pt x="222546" y="475867"/>
                    </a:lnTo>
                    <a:lnTo>
                      <a:pt x="184020" y="470152"/>
                    </a:lnTo>
                    <a:lnTo>
                      <a:pt x="139793" y="455138"/>
                    </a:lnTo>
                    <a:lnTo>
                      <a:pt x="99345" y="431785"/>
                    </a:lnTo>
                    <a:lnTo>
                      <a:pt x="64230" y="400989"/>
                    </a:lnTo>
                    <a:lnTo>
                      <a:pt x="35798" y="363935"/>
                    </a:lnTo>
                    <a:lnTo>
                      <a:pt x="15141" y="322045"/>
                    </a:lnTo>
                    <a:lnTo>
                      <a:pt x="3053" y="276931"/>
                    </a:lnTo>
                    <a:lnTo>
                      <a:pt x="0" y="245923"/>
                    </a:lnTo>
                    <a:lnTo>
                      <a:pt x="0" y="230326"/>
                    </a:lnTo>
                    <a:lnTo>
                      <a:pt x="6096" y="184019"/>
                    </a:lnTo>
                    <a:lnTo>
                      <a:pt x="21110" y="139792"/>
                    </a:lnTo>
                    <a:lnTo>
                      <a:pt x="44463" y="99345"/>
                    </a:lnTo>
                    <a:lnTo>
                      <a:pt x="75259" y="64230"/>
                    </a:lnTo>
                    <a:lnTo>
                      <a:pt x="112314" y="35798"/>
                    </a:lnTo>
                    <a:lnTo>
                      <a:pt x="154203" y="15141"/>
                    </a:lnTo>
                    <a:lnTo>
                      <a:pt x="199318" y="3053"/>
                    </a:lnTo>
                    <a:lnTo>
                      <a:pt x="230326" y="0"/>
                    </a:lnTo>
                    <a:lnTo>
                      <a:pt x="245923" y="0"/>
                    </a:lnTo>
                    <a:lnTo>
                      <a:pt x="292229" y="6096"/>
                    </a:lnTo>
                    <a:lnTo>
                      <a:pt x="336456" y="21110"/>
                    </a:lnTo>
                    <a:lnTo>
                      <a:pt x="376904" y="44463"/>
                    </a:lnTo>
                    <a:lnTo>
                      <a:pt x="412019" y="75259"/>
                    </a:lnTo>
                    <a:lnTo>
                      <a:pt x="440451" y="112314"/>
                    </a:lnTo>
                    <a:lnTo>
                      <a:pt x="461107" y="154203"/>
                    </a:lnTo>
                    <a:lnTo>
                      <a:pt x="473196" y="199318"/>
                    </a:lnTo>
                    <a:lnTo>
                      <a:pt x="476249" y="230326"/>
                    </a:lnTo>
                    <a:lnTo>
                      <a:pt x="476249" y="238124"/>
                    </a:lnTo>
                    <a:lnTo>
                      <a:pt x="476249" y="245923"/>
                    </a:lnTo>
                    <a:lnTo>
                      <a:pt x="470152" y="292229"/>
                    </a:lnTo>
                    <a:lnTo>
                      <a:pt x="455139" y="336456"/>
                    </a:lnTo>
                    <a:lnTo>
                      <a:pt x="431785" y="376904"/>
                    </a:lnTo>
                    <a:lnTo>
                      <a:pt x="400990" y="412019"/>
                    </a:lnTo>
                    <a:lnTo>
                      <a:pt x="363934" y="440451"/>
                    </a:lnTo>
                    <a:lnTo>
                      <a:pt x="322045" y="461107"/>
                    </a:lnTo>
                    <a:lnTo>
                      <a:pt x="276931" y="473195"/>
                    </a:lnTo>
                    <a:lnTo>
                      <a:pt x="253704" y="475867"/>
                    </a:lnTo>
                    <a:lnTo>
                      <a:pt x="245923" y="476249"/>
                    </a:lnTo>
                    <a:close/>
                  </a:path>
                </a:pathLst>
              </a:custGeom>
              <a:solidFill>
                <a:srgbClr val="FF6A3A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70" name="object 21">
                <a:extLst>
                  <a:ext uri="{FF2B5EF4-FFF2-40B4-BE49-F238E27FC236}">
                    <a16:creationId xmlns:a16="http://schemas.microsoft.com/office/drawing/2014/main" id="{EE828D7F-0772-4D9B-B9D8-65601ECDD8C7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734174" y="2247899"/>
                <a:ext cx="219074" cy="266699"/>
              </a:xfrm>
              <a:prstGeom prst="rect">
                <a:avLst/>
              </a:prstGeom>
            </p:spPr>
          </p:pic>
        </p:grpSp>
      </p:grpSp>
      <p:grpSp>
        <p:nvGrpSpPr>
          <p:cNvPr id="72" name="群組 71">
            <a:extLst>
              <a:ext uri="{FF2B5EF4-FFF2-40B4-BE49-F238E27FC236}">
                <a16:creationId xmlns:a16="http://schemas.microsoft.com/office/drawing/2014/main" id="{53306C34-F908-4DE3-8248-6BC9A527D012}"/>
              </a:ext>
            </a:extLst>
          </p:cNvPr>
          <p:cNvGrpSpPr/>
          <p:nvPr/>
        </p:nvGrpSpPr>
        <p:grpSpPr>
          <a:xfrm>
            <a:off x="657224" y="4919713"/>
            <a:ext cx="10877564" cy="1546631"/>
            <a:chOff x="657224" y="3765502"/>
            <a:chExt cx="10877564" cy="1546631"/>
          </a:xfrm>
        </p:grpSpPr>
        <p:grpSp>
          <p:nvGrpSpPr>
            <p:cNvPr id="73" name="群組 72">
              <a:extLst>
                <a:ext uri="{FF2B5EF4-FFF2-40B4-BE49-F238E27FC236}">
                  <a16:creationId xmlns:a16="http://schemas.microsoft.com/office/drawing/2014/main" id="{B8500D0B-87E5-4736-AE77-655E541BE007}"/>
                </a:ext>
              </a:extLst>
            </p:cNvPr>
            <p:cNvGrpSpPr/>
            <p:nvPr/>
          </p:nvGrpSpPr>
          <p:grpSpPr>
            <a:xfrm>
              <a:off x="657224" y="3765502"/>
              <a:ext cx="10877564" cy="1546631"/>
              <a:chOff x="657224" y="1190593"/>
              <a:chExt cx="10877564" cy="1546631"/>
            </a:xfrm>
          </p:grpSpPr>
          <p:sp>
            <p:nvSpPr>
              <p:cNvPr id="78" name="object 18">
                <a:extLst>
                  <a:ext uri="{FF2B5EF4-FFF2-40B4-BE49-F238E27FC236}">
                    <a16:creationId xmlns:a16="http://schemas.microsoft.com/office/drawing/2014/main" id="{D58602B0-BBE3-43A0-BE66-6D3E0816780B}"/>
                  </a:ext>
                </a:extLst>
              </p:cNvPr>
              <p:cNvSpPr/>
              <p:nvPr/>
            </p:nvSpPr>
            <p:spPr>
              <a:xfrm>
                <a:off x="657224" y="1190593"/>
                <a:ext cx="10877564" cy="1546631"/>
              </a:xfrm>
              <a:custGeom>
                <a:avLst/>
                <a:gdLst/>
                <a:ahLst/>
                <a:cxnLst/>
                <a:rect l="l" t="t" r="r" b="b"/>
                <a:pathLst>
                  <a:path w="5029200" h="1552575">
                    <a:moveTo>
                      <a:pt x="5029199" y="1552574"/>
                    </a:moveTo>
                    <a:lnTo>
                      <a:pt x="0" y="1552574"/>
                    </a:lnTo>
                    <a:lnTo>
                      <a:pt x="0" y="0"/>
                    </a:lnTo>
                    <a:lnTo>
                      <a:pt x="5029199" y="0"/>
                    </a:lnTo>
                    <a:lnTo>
                      <a:pt x="5029199" y="1552574"/>
                    </a:lnTo>
                    <a:close/>
                  </a:path>
                </a:pathLst>
              </a:custGeom>
              <a:solidFill>
                <a:srgbClr val="F7F7F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9" name="矩形 78">
                <a:extLst>
                  <a:ext uri="{FF2B5EF4-FFF2-40B4-BE49-F238E27FC236}">
                    <a16:creationId xmlns:a16="http://schemas.microsoft.com/office/drawing/2014/main" id="{CDE8A8D3-042C-4D52-9151-BC6452AB6809}"/>
                  </a:ext>
                </a:extLst>
              </p:cNvPr>
              <p:cNvSpPr/>
              <p:nvPr/>
            </p:nvSpPr>
            <p:spPr>
              <a:xfrm>
                <a:off x="657225" y="1190593"/>
                <a:ext cx="105254" cy="1546631"/>
              </a:xfrm>
              <a:prstGeom prst="rect">
                <a:avLst/>
              </a:prstGeom>
              <a:solidFill>
                <a:srgbClr val="FF6A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74" name="object 21">
              <a:extLst>
                <a:ext uri="{FF2B5EF4-FFF2-40B4-BE49-F238E27FC236}">
                  <a16:creationId xmlns:a16="http://schemas.microsoft.com/office/drawing/2014/main" id="{647312B0-1F49-42EA-A3AE-559574A42E0D}"/>
                </a:ext>
              </a:extLst>
            </p:cNvPr>
            <p:cNvSpPr txBox="1"/>
            <p:nvPr/>
          </p:nvSpPr>
          <p:spPr>
            <a:xfrm>
              <a:off x="1104898" y="3875064"/>
              <a:ext cx="10143740" cy="1220206"/>
            </a:xfrm>
            <a:prstGeom prst="rect">
              <a:avLst/>
            </a:prstGeom>
          </p:spPr>
          <p:txBody>
            <a:bodyPr vert="horz" wrap="square" lIns="0" tIns="131445" rIns="0" bIns="0" rtlCol="0">
              <a:spAutoFit/>
            </a:bodyPr>
            <a:lstStyle/>
            <a:p>
              <a:pPr marL="728663" indent="-457200">
                <a:lnSpc>
                  <a:spcPct val="100000"/>
                </a:lnSpc>
                <a:spcBef>
                  <a:spcPts val="1035"/>
                </a:spcBef>
                <a:buFont typeface="+mj-ea"/>
                <a:buAutoNum type="ea1ChtPeriod" startAt="6"/>
              </a:pPr>
              <a:r>
                <a:rPr lang="zh-TW" altLang="en-US" sz="2400" b="1" dirty="0">
                  <a:solidFill>
                    <a:srgbClr val="FF6A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交通車輛安排聯絡窗口</a:t>
              </a:r>
              <a:endPara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endParaRP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由三多國小聯繫各校車輛接送安排，遊覽車公司取得資料後，最遲於活動前</a:t>
              </a:r>
              <a:r>
                <a:rPr lang="en-US" altLang="zh-TW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1</a:t>
              </a: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天下午</a:t>
              </a:r>
              <a:r>
                <a:rPr lang="en-US" altLang="zh-TW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3</a:t>
              </a: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時前將車籍資料</a:t>
              </a:r>
              <a:r>
                <a:rPr lang="en-US" altLang="zh-TW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LINE</a:t>
              </a: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給各校。</a:t>
              </a:r>
            </a:p>
          </p:txBody>
        </p:sp>
        <p:grpSp>
          <p:nvGrpSpPr>
            <p:cNvPr id="75" name="object 19">
              <a:extLst>
                <a:ext uri="{FF2B5EF4-FFF2-40B4-BE49-F238E27FC236}">
                  <a16:creationId xmlns:a16="http://schemas.microsoft.com/office/drawing/2014/main" id="{F191EF3E-F923-4C39-A1D0-0A06545D1572}"/>
                </a:ext>
              </a:extLst>
            </p:cNvPr>
            <p:cNvGrpSpPr/>
            <p:nvPr/>
          </p:nvGrpSpPr>
          <p:grpSpPr>
            <a:xfrm>
              <a:off x="828087" y="3989181"/>
              <a:ext cx="411695" cy="411695"/>
              <a:chOff x="6600824" y="2143125"/>
              <a:chExt cx="476250" cy="476250"/>
            </a:xfrm>
          </p:grpSpPr>
          <p:sp>
            <p:nvSpPr>
              <p:cNvPr id="76" name="object 20">
                <a:extLst>
                  <a:ext uri="{FF2B5EF4-FFF2-40B4-BE49-F238E27FC236}">
                    <a16:creationId xmlns:a16="http://schemas.microsoft.com/office/drawing/2014/main" id="{15C70AA2-3AE4-46D7-831B-3E382CCCD24F}"/>
                  </a:ext>
                </a:extLst>
              </p:cNvPr>
              <p:cNvSpPr/>
              <p:nvPr/>
            </p:nvSpPr>
            <p:spPr>
              <a:xfrm>
                <a:off x="6600824" y="2143125"/>
                <a:ext cx="476250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476250" h="476250">
                    <a:moveTo>
                      <a:pt x="245923" y="476249"/>
                    </a:moveTo>
                    <a:lnTo>
                      <a:pt x="230326" y="476249"/>
                    </a:lnTo>
                    <a:lnTo>
                      <a:pt x="222546" y="475867"/>
                    </a:lnTo>
                    <a:lnTo>
                      <a:pt x="184020" y="470152"/>
                    </a:lnTo>
                    <a:lnTo>
                      <a:pt x="139793" y="455138"/>
                    </a:lnTo>
                    <a:lnTo>
                      <a:pt x="99345" y="431785"/>
                    </a:lnTo>
                    <a:lnTo>
                      <a:pt x="64230" y="400989"/>
                    </a:lnTo>
                    <a:lnTo>
                      <a:pt x="35798" y="363935"/>
                    </a:lnTo>
                    <a:lnTo>
                      <a:pt x="15141" y="322045"/>
                    </a:lnTo>
                    <a:lnTo>
                      <a:pt x="3053" y="276931"/>
                    </a:lnTo>
                    <a:lnTo>
                      <a:pt x="0" y="245923"/>
                    </a:lnTo>
                    <a:lnTo>
                      <a:pt x="0" y="230326"/>
                    </a:lnTo>
                    <a:lnTo>
                      <a:pt x="6096" y="184019"/>
                    </a:lnTo>
                    <a:lnTo>
                      <a:pt x="21110" y="139792"/>
                    </a:lnTo>
                    <a:lnTo>
                      <a:pt x="44463" y="99345"/>
                    </a:lnTo>
                    <a:lnTo>
                      <a:pt x="75259" y="64230"/>
                    </a:lnTo>
                    <a:lnTo>
                      <a:pt x="112314" y="35798"/>
                    </a:lnTo>
                    <a:lnTo>
                      <a:pt x="154203" y="15141"/>
                    </a:lnTo>
                    <a:lnTo>
                      <a:pt x="199318" y="3053"/>
                    </a:lnTo>
                    <a:lnTo>
                      <a:pt x="230326" y="0"/>
                    </a:lnTo>
                    <a:lnTo>
                      <a:pt x="245923" y="0"/>
                    </a:lnTo>
                    <a:lnTo>
                      <a:pt x="292229" y="6096"/>
                    </a:lnTo>
                    <a:lnTo>
                      <a:pt x="336456" y="21110"/>
                    </a:lnTo>
                    <a:lnTo>
                      <a:pt x="376904" y="44463"/>
                    </a:lnTo>
                    <a:lnTo>
                      <a:pt x="412019" y="75259"/>
                    </a:lnTo>
                    <a:lnTo>
                      <a:pt x="440451" y="112314"/>
                    </a:lnTo>
                    <a:lnTo>
                      <a:pt x="461107" y="154203"/>
                    </a:lnTo>
                    <a:lnTo>
                      <a:pt x="473196" y="199318"/>
                    </a:lnTo>
                    <a:lnTo>
                      <a:pt x="476249" y="230326"/>
                    </a:lnTo>
                    <a:lnTo>
                      <a:pt x="476249" y="238124"/>
                    </a:lnTo>
                    <a:lnTo>
                      <a:pt x="476249" y="245923"/>
                    </a:lnTo>
                    <a:lnTo>
                      <a:pt x="470152" y="292229"/>
                    </a:lnTo>
                    <a:lnTo>
                      <a:pt x="455139" y="336456"/>
                    </a:lnTo>
                    <a:lnTo>
                      <a:pt x="431785" y="376904"/>
                    </a:lnTo>
                    <a:lnTo>
                      <a:pt x="400990" y="412019"/>
                    </a:lnTo>
                    <a:lnTo>
                      <a:pt x="363934" y="440451"/>
                    </a:lnTo>
                    <a:lnTo>
                      <a:pt x="322045" y="461107"/>
                    </a:lnTo>
                    <a:lnTo>
                      <a:pt x="276931" y="473195"/>
                    </a:lnTo>
                    <a:lnTo>
                      <a:pt x="253704" y="475867"/>
                    </a:lnTo>
                    <a:lnTo>
                      <a:pt x="245923" y="476249"/>
                    </a:lnTo>
                    <a:close/>
                  </a:path>
                </a:pathLst>
              </a:custGeom>
              <a:solidFill>
                <a:srgbClr val="FF6A3A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77" name="object 21">
                <a:extLst>
                  <a:ext uri="{FF2B5EF4-FFF2-40B4-BE49-F238E27FC236}">
                    <a16:creationId xmlns:a16="http://schemas.microsoft.com/office/drawing/2014/main" id="{7874DDC5-930E-4EF6-9DBB-AEF6CC90A3CF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734174" y="2247899"/>
                <a:ext cx="219074" cy="266699"/>
              </a:xfrm>
              <a:prstGeom prst="rect">
                <a:avLst/>
              </a:prstGeom>
            </p:spPr>
          </p:pic>
        </p:grpSp>
      </p:grpSp>
      <p:sp>
        <p:nvSpPr>
          <p:cNvPr id="83" name="文字方塊 82">
            <a:extLst>
              <a:ext uri="{FF2B5EF4-FFF2-40B4-BE49-F238E27FC236}">
                <a16:creationId xmlns:a16="http://schemas.microsoft.com/office/drawing/2014/main" id="{FE10E176-668D-47E1-A800-E3B9BFF9EC88}"/>
              </a:ext>
            </a:extLst>
          </p:cNvPr>
          <p:cNvSpPr txBox="1"/>
          <p:nvPr/>
        </p:nvSpPr>
        <p:spPr>
          <a:xfrm>
            <a:off x="5075483" y="5143392"/>
            <a:ext cx="1073150" cy="369332"/>
          </a:xfrm>
          <a:prstGeom prst="rect">
            <a:avLst/>
          </a:prstGeom>
          <a:solidFill>
            <a:srgbClr val="FF6A3A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手冊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P.4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4" name="文字方塊 83">
            <a:extLst>
              <a:ext uri="{FF2B5EF4-FFF2-40B4-BE49-F238E27FC236}">
                <a16:creationId xmlns:a16="http://schemas.microsoft.com/office/drawing/2014/main" id="{C676731D-ED55-468A-B957-3B55515FFB20}"/>
              </a:ext>
            </a:extLst>
          </p:cNvPr>
          <p:cNvSpPr txBox="1"/>
          <p:nvPr/>
        </p:nvSpPr>
        <p:spPr>
          <a:xfrm>
            <a:off x="8101458" y="1361605"/>
            <a:ext cx="3302442" cy="33855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請領隊會議確定填報內容是否正確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639230-2776-BF39-F00A-2F3FDCB0C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8520" y="4264328"/>
            <a:ext cx="830263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75FD7227-2D8F-E9E9-CC6D-E01EDB69C71A}"/>
              </a:ext>
            </a:extLst>
          </p:cNvPr>
          <p:cNvSpPr txBox="1"/>
          <p:nvPr/>
        </p:nvSpPr>
        <p:spPr>
          <a:xfrm>
            <a:off x="9107955" y="5064451"/>
            <a:ext cx="28782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1200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遊覽車公司承辦人郭小姐通訊方式</a:t>
            </a:r>
            <a:r>
              <a:rPr lang="en-US" altLang="zh-TW" sz="1200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</a:p>
          <a:p>
            <a:r>
              <a:rPr lang="zh-TW" altLang="zh-TW" sz="1200" kern="100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請附上貴校老師</a:t>
            </a:r>
            <a:r>
              <a:rPr lang="zh-TW" altLang="en-US" sz="1200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姓名</a:t>
            </a:r>
            <a:r>
              <a:rPr lang="zh-TW" altLang="en-US" sz="1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zh-TW" altLang="zh-TW" sz="1200" kern="100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職稱和</a:t>
            </a:r>
            <a:r>
              <a:rPr lang="zh-TW" altLang="en-US" sz="1200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及</a:t>
            </a:r>
            <a:r>
              <a:rPr lang="zh-TW" altLang="zh-TW" sz="1200" kern="100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絡方式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694611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object 22">
            <a:extLst>
              <a:ext uri="{FF2B5EF4-FFF2-40B4-BE49-F238E27FC236}">
                <a16:creationId xmlns:a16="http://schemas.microsoft.com/office/drawing/2014/main" id="{ED08BE96-1BD1-4B6D-A383-2C1A7886B20A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7094" y="-919725"/>
            <a:ext cx="3772412" cy="3805801"/>
          </a:xfrm>
          <a:prstGeom prst="rect">
            <a:avLst/>
          </a:prstGeom>
        </p:spPr>
      </p:pic>
      <p:grpSp>
        <p:nvGrpSpPr>
          <p:cNvPr id="63" name="群組 62">
            <a:extLst>
              <a:ext uri="{FF2B5EF4-FFF2-40B4-BE49-F238E27FC236}">
                <a16:creationId xmlns:a16="http://schemas.microsoft.com/office/drawing/2014/main" id="{7B3FC4B2-14DE-4694-98FE-733D16A67A1F}"/>
              </a:ext>
            </a:extLst>
          </p:cNvPr>
          <p:cNvGrpSpPr/>
          <p:nvPr/>
        </p:nvGrpSpPr>
        <p:grpSpPr>
          <a:xfrm>
            <a:off x="657224" y="421795"/>
            <a:ext cx="10877564" cy="1158000"/>
            <a:chOff x="657224" y="1190593"/>
            <a:chExt cx="10877564" cy="1932043"/>
          </a:xfrm>
        </p:grpSpPr>
        <p:sp>
          <p:nvSpPr>
            <p:cNvPr id="49" name="object 18">
              <a:extLst>
                <a:ext uri="{FF2B5EF4-FFF2-40B4-BE49-F238E27FC236}">
                  <a16:creationId xmlns:a16="http://schemas.microsoft.com/office/drawing/2014/main" id="{B9F511F5-0170-4933-8F7E-1BB8824C4D81}"/>
                </a:ext>
              </a:extLst>
            </p:cNvPr>
            <p:cNvSpPr/>
            <p:nvPr/>
          </p:nvSpPr>
          <p:spPr>
            <a:xfrm>
              <a:off x="657224" y="1190593"/>
              <a:ext cx="10877564" cy="1932043"/>
            </a:xfrm>
            <a:custGeom>
              <a:avLst/>
              <a:gdLst/>
              <a:ahLst/>
              <a:cxnLst/>
              <a:rect l="l" t="t" r="r" b="b"/>
              <a:pathLst>
                <a:path w="5029200" h="1552575">
                  <a:moveTo>
                    <a:pt x="5029199" y="1552574"/>
                  </a:moveTo>
                  <a:lnTo>
                    <a:pt x="0" y="1552574"/>
                  </a:lnTo>
                  <a:lnTo>
                    <a:pt x="0" y="0"/>
                  </a:lnTo>
                  <a:lnTo>
                    <a:pt x="5029199" y="0"/>
                  </a:lnTo>
                  <a:lnTo>
                    <a:pt x="5029199" y="1552574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07405FE-9FF3-4DD3-868C-F8974B984E69}"/>
                </a:ext>
              </a:extLst>
            </p:cNvPr>
            <p:cNvSpPr/>
            <p:nvPr/>
          </p:nvSpPr>
          <p:spPr>
            <a:xfrm>
              <a:off x="657225" y="1190593"/>
              <a:ext cx="105254" cy="1932043"/>
            </a:xfrm>
            <a:prstGeom prst="rect">
              <a:avLst/>
            </a:prstGeom>
            <a:solidFill>
              <a:srgbClr val="FF6A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52" name="object 21">
            <a:extLst>
              <a:ext uri="{FF2B5EF4-FFF2-40B4-BE49-F238E27FC236}">
                <a16:creationId xmlns:a16="http://schemas.microsoft.com/office/drawing/2014/main" id="{BBD6031F-E009-46DC-81C1-36AA05D53C31}"/>
              </a:ext>
            </a:extLst>
          </p:cNvPr>
          <p:cNvSpPr txBox="1"/>
          <p:nvPr/>
        </p:nvSpPr>
        <p:spPr>
          <a:xfrm>
            <a:off x="1104897" y="483096"/>
            <a:ext cx="8324757" cy="912429"/>
          </a:xfrm>
          <a:prstGeom prst="rect">
            <a:avLst/>
          </a:prstGeom>
        </p:spPr>
        <p:txBody>
          <a:bodyPr vert="horz" wrap="square" lIns="0" tIns="131445" rIns="0" bIns="0" rtlCol="0">
            <a:spAutoFit/>
          </a:bodyPr>
          <a:lstStyle/>
          <a:p>
            <a:pPr marL="728663" indent="-457200">
              <a:lnSpc>
                <a:spcPct val="100000"/>
              </a:lnSpc>
              <a:spcBef>
                <a:spcPts val="1035"/>
              </a:spcBef>
              <a:buFont typeface="+mj-ea"/>
              <a:buAutoNum type="ea1ChtPeriod" startAt="7"/>
            </a:pPr>
            <a:r>
              <a:rPr lang="zh-TW" altLang="en-US" sz="2400" b="1" dirty="0">
                <a:solidFill>
                  <a:srgbClr val="FF6A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抵達觀賞地點時間</a:t>
            </a:r>
          </a:p>
          <a:p>
            <a:pPr marL="769620" indent="-103505">
              <a:lnSpc>
                <a:spcPct val="100000"/>
              </a:lnSpc>
              <a:spcBef>
                <a:spcPts val="825"/>
              </a:spcBef>
              <a:buSzPct val="93333"/>
              <a:buFont typeface="Arial"/>
              <a:buChar char="•"/>
              <a:tabLst>
                <a:tab pos="769620" algn="l"/>
              </a:tabLst>
            </a:pP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請依照各場次「交通疏導時刻表」所規劃的到場時間抵達。</a:t>
            </a:r>
          </a:p>
        </p:txBody>
      </p: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7D359E44-BAD3-4B4C-B6D1-98514439D5FB}"/>
              </a:ext>
            </a:extLst>
          </p:cNvPr>
          <p:cNvGrpSpPr/>
          <p:nvPr/>
        </p:nvGrpSpPr>
        <p:grpSpPr>
          <a:xfrm>
            <a:off x="657224" y="1919618"/>
            <a:ext cx="10877564" cy="1932043"/>
            <a:chOff x="657224" y="3765502"/>
            <a:chExt cx="10877564" cy="1932043"/>
          </a:xfrm>
        </p:grpSpPr>
        <p:grpSp>
          <p:nvGrpSpPr>
            <p:cNvPr id="64" name="群組 63">
              <a:extLst>
                <a:ext uri="{FF2B5EF4-FFF2-40B4-BE49-F238E27FC236}">
                  <a16:creationId xmlns:a16="http://schemas.microsoft.com/office/drawing/2014/main" id="{6C2F5DA4-8E2D-4609-9A14-3A3EBD7D30BD}"/>
                </a:ext>
              </a:extLst>
            </p:cNvPr>
            <p:cNvGrpSpPr/>
            <p:nvPr/>
          </p:nvGrpSpPr>
          <p:grpSpPr>
            <a:xfrm>
              <a:off x="657224" y="3765502"/>
              <a:ext cx="10877564" cy="1932043"/>
              <a:chOff x="657224" y="1190593"/>
              <a:chExt cx="10877564" cy="1932043"/>
            </a:xfrm>
          </p:grpSpPr>
          <p:sp>
            <p:nvSpPr>
              <p:cNvPr id="65" name="object 18">
                <a:extLst>
                  <a:ext uri="{FF2B5EF4-FFF2-40B4-BE49-F238E27FC236}">
                    <a16:creationId xmlns:a16="http://schemas.microsoft.com/office/drawing/2014/main" id="{472251C8-911D-46E5-9D8B-F7889BE9D584}"/>
                  </a:ext>
                </a:extLst>
              </p:cNvPr>
              <p:cNvSpPr/>
              <p:nvPr/>
            </p:nvSpPr>
            <p:spPr>
              <a:xfrm>
                <a:off x="657224" y="1190593"/>
                <a:ext cx="10877564" cy="1932043"/>
              </a:xfrm>
              <a:custGeom>
                <a:avLst/>
                <a:gdLst/>
                <a:ahLst/>
                <a:cxnLst/>
                <a:rect l="l" t="t" r="r" b="b"/>
                <a:pathLst>
                  <a:path w="5029200" h="1552575">
                    <a:moveTo>
                      <a:pt x="5029199" y="1552574"/>
                    </a:moveTo>
                    <a:lnTo>
                      <a:pt x="0" y="1552574"/>
                    </a:lnTo>
                    <a:lnTo>
                      <a:pt x="0" y="0"/>
                    </a:lnTo>
                    <a:lnTo>
                      <a:pt x="5029199" y="0"/>
                    </a:lnTo>
                    <a:lnTo>
                      <a:pt x="5029199" y="1552574"/>
                    </a:lnTo>
                    <a:close/>
                  </a:path>
                </a:pathLst>
              </a:custGeom>
              <a:solidFill>
                <a:srgbClr val="F7F7F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6" name="矩形 65">
                <a:extLst>
                  <a:ext uri="{FF2B5EF4-FFF2-40B4-BE49-F238E27FC236}">
                    <a16:creationId xmlns:a16="http://schemas.microsoft.com/office/drawing/2014/main" id="{AEE5EB8C-8820-47F4-949D-28A69E1FA6B1}"/>
                  </a:ext>
                </a:extLst>
              </p:cNvPr>
              <p:cNvSpPr/>
              <p:nvPr/>
            </p:nvSpPr>
            <p:spPr>
              <a:xfrm>
                <a:off x="657225" y="1190593"/>
                <a:ext cx="105254" cy="1932043"/>
              </a:xfrm>
              <a:prstGeom prst="rect">
                <a:avLst/>
              </a:prstGeom>
              <a:solidFill>
                <a:srgbClr val="FF6A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67" name="object 21">
              <a:extLst>
                <a:ext uri="{FF2B5EF4-FFF2-40B4-BE49-F238E27FC236}">
                  <a16:creationId xmlns:a16="http://schemas.microsoft.com/office/drawing/2014/main" id="{C1503925-6213-47CA-8117-C1200244D43C}"/>
                </a:ext>
              </a:extLst>
            </p:cNvPr>
            <p:cNvSpPr txBox="1"/>
            <p:nvPr/>
          </p:nvSpPr>
          <p:spPr>
            <a:xfrm>
              <a:off x="1104898" y="3875064"/>
              <a:ext cx="10259016" cy="1733167"/>
            </a:xfrm>
            <a:prstGeom prst="rect">
              <a:avLst/>
            </a:prstGeom>
          </p:spPr>
          <p:txBody>
            <a:bodyPr vert="horz" wrap="square" lIns="0" tIns="131445" rIns="0" bIns="0" rtlCol="0">
              <a:spAutoFit/>
            </a:bodyPr>
            <a:lstStyle/>
            <a:p>
              <a:pPr marL="728663" indent="-457200">
                <a:lnSpc>
                  <a:spcPct val="100000"/>
                </a:lnSpc>
                <a:spcBef>
                  <a:spcPts val="1035"/>
                </a:spcBef>
                <a:buFont typeface="+mj-ea"/>
                <a:buAutoNum type="ea1ChtPeriod" startAt="8"/>
              </a:pPr>
              <a:r>
                <a:rPr lang="zh-TW" altLang="en-US" sz="2400" b="1" dirty="0">
                  <a:solidFill>
                    <a:srgbClr val="FF6A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遊覽車停放事宜</a:t>
              </a:r>
              <a:endPara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endParaRP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由承辦單位統一告知遊覽車自行停放</a:t>
              </a:r>
              <a:r>
                <a:rPr lang="en-US" altLang="zh-TW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戲曲學院</a:t>
              </a:r>
              <a:r>
                <a:rPr lang="zh-TW" altLang="zh-TW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</a:t>
              </a: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提供</a:t>
              </a:r>
              <a:r>
                <a:rPr lang="zh-TW" altLang="zh-TW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停放車</a:t>
              </a: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輛</a:t>
              </a:r>
              <a:r>
                <a:rPr lang="en-US" altLang="zh-TW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觀賞結束由承辦學校統一聯繫，分批至候車處等待。</a:t>
              </a: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上下車以同一分配區域為原則，若因現場狀況臨時調整，則現場通知各校領隊。</a:t>
              </a:r>
            </a:p>
          </p:txBody>
        </p:sp>
        <p:grpSp>
          <p:nvGrpSpPr>
            <p:cNvPr id="68" name="object 19">
              <a:extLst>
                <a:ext uri="{FF2B5EF4-FFF2-40B4-BE49-F238E27FC236}">
                  <a16:creationId xmlns:a16="http://schemas.microsoft.com/office/drawing/2014/main" id="{9335BC86-1262-451E-9113-D59801F49678}"/>
                </a:ext>
              </a:extLst>
            </p:cNvPr>
            <p:cNvGrpSpPr/>
            <p:nvPr/>
          </p:nvGrpSpPr>
          <p:grpSpPr>
            <a:xfrm>
              <a:off x="828087" y="3989181"/>
              <a:ext cx="411695" cy="411695"/>
              <a:chOff x="6600824" y="2143125"/>
              <a:chExt cx="476250" cy="476250"/>
            </a:xfrm>
          </p:grpSpPr>
          <p:sp>
            <p:nvSpPr>
              <p:cNvPr id="69" name="object 20">
                <a:extLst>
                  <a:ext uri="{FF2B5EF4-FFF2-40B4-BE49-F238E27FC236}">
                    <a16:creationId xmlns:a16="http://schemas.microsoft.com/office/drawing/2014/main" id="{562CE475-421A-4B7C-88F2-CA7F64272FFC}"/>
                  </a:ext>
                </a:extLst>
              </p:cNvPr>
              <p:cNvSpPr/>
              <p:nvPr/>
            </p:nvSpPr>
            <p:spPr>
              <a:xfrm>
                <a:off x="6600824" y="2143125"/>
                <a:ext cx="476250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476250" h="476250">
                    <a:moveTo>
                      <a:pt x="245923" y="476249"/>
                    </a:moveTo>
                    <a:lnTo>
                      <a:pt x="230326" y="476249"/>
                    </a:lnTo>
                    <a:lnTo>
                      <a:pt x="222546" y="475867"/>
                    </a:lnTo>
                    <a:lnTo>
                      <a:pt x="184020" y="470152"/>
                    </a:lnTo>
                    <a:lnTo>
                      <a:pt x="139793" y="455138"/>
                    </a:lnTo>
                    <a:lnTo>
                      <a:pt x="99345" y="431785"/>
                    </a:lnTo>
                    <a:lnTo>
                      <a:pt x="64230" y="400989"/>
                    </a:lnTo>
                    <a:lnTo>
                      <a:pt x="35798" y="363935"/>
                    </a:lnTo>
                    <a:lnTo>
                      <a:pt x="15141" y="322045"/>
                    </a:lnTo>
                    <a:lnTo>
                      <a:pt x="3053" y="276931"/>
                    </a:lnTo>
                    <a:lnTo>
                      <a:pt x="0" y="245923"/>
                    </a:lnTo>
                    <a:lnTo>
                      <a:pt x="0" y="230326"/>
                    </a:lnTo>
                    <a:lnTo>
                      <a:pt x="6096" y="184019"/>
                    </a:lnTo>
                    <a:lnTo>
                      <a:pt x="21110" y="139792"/>
                    </a:lnTo>
                    <a:lnTo>
                      <a:pt x="44463" y="99345"/>
                    </a:lnTo>
                    <a:lnTo>
                      <a:pt x="75259" y="64230"/>
                    </a:lnTo>
                    <a:lnTo>
                      <a:pt x="112314" y="35798"/>
                    </a:lnTo>
                    <a:lnTo>
                      <a:pt x="154203" y="15141"/>
                    </a:lnTo>
                    <a:lnTo>
                      <a:pt x="199318" y="3053"/>
                    </a:lnTo>
                    <a:lnTo>
                      <a:pt x="230326" y="0"/>
                    </a:lnTo>
                    <a:lnTo>
                      <a:pt x="245923" y="0"/>
                    </a:lnTo>
                    <a:lnTo>
                      <a:pt x="292229" y="6096"/>
                    </a:lnTo>
                    <a:lnTo>
                      <a:pt x="336456" y="21110"/>
                    </a:lnTo>
                    <a:lnTo>
                      <a:pt x="376904" y="44463"/>
                    </a:lnTo>
                    <a:lnTo>
                      <a:pt x="412019" y="75259"/>
                    </a:lnTo>
                    <a:lnTo>
                      <a:pt x="440451" y="112314"/>
                    </a:lnTo>
                    <a:lnTo>
                      <a:pt x="461107" y="154203"/>
                    </a:lnTo>
                    <a:lnTo>
                      <a:pt x="473196" y="199318"/>
                    </a:lnTo>
                    <a:lnTo>
                      <a:pt x="476249" y="230326"/>
                    </a:lnTo>
                    <a:lnTo>
                      <a:pt x="476249" y="238124"/>
                    </a:lnTo>
                    <a:lnTo>
                      <a:pt x="476249" y="245923"/>
                    </a:lnTo>
                    <a:lnTo>
                      <a:pt x="470152" y="292229"/>
                    </a:lnTo>
                    <a:lnTo>
                      <a:pt x="455139" y="336456"/>
                    </a:lnTo>
                    <a:lnTo>
                      <a:pt x="431785" y="376904"/>
                    </a:lnTo>
                    <a:lnTo>
                      <a:pt x="400990" y="412019"/>
                    </a:lnTo>
                    <a:lnTo>
                      <a:pt x="363934" y="440451"/>
                    </a:lnTo>
                    <a:lnTo>
                      <a:pt x="322045" y="461107"/>
                    </a:lnTo>
                    <a:lnTo>
                      <a:pt x="276931" y="473195"/>
                    </a:lnTo>
                    <a:lnTo>
                      <a:pt x="253704" y="475867"/>
                    </a:lnTo>
                    <a:lnTo>
                      <a:pt x="245923" y="476249"/>
                    </a:lnTo>
                    <a:close/>
                  </a:path>
                </a:pathLst>
              </a:custGeom>
              <a:solidFill>
                <a:srgbClr val="FF6A3A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70" name="object 21">
                <a:extLst>
                  <a:ext uri="{FF2B5EF4-FFF2-40B4-BE49-F238E27FC236}">
                    <a16:creationId xmlns:a16="http://schemas.microsoft.com/office/drawing/2014/main" id="{EE828D7F-0772-4D9B-B9D8-65601ECDD8C7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734174" y="2247899"/>
                <a:ext cx="219074" cy="266699"/>
              </a:xfrm>
              <a:prstGeom prst="rect">
                <a:avLst/>
              </a:prstGeom>
            </p:spPr>
          </p:pic>
        </p:grpSp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9F04F259-4282-423B-AE07-F550A58A5C58}"/>
              </a:ext>
            </a:extLst>
          </p:cNvPr>
          <p:cNvGrpSpPr/>
          <p:nvPr/>
        </p:nvGrpSpPr>
        <p:grpSpPr>
          <a:xfrm>
            <a:off x="657224" y="4227596"/>
            <a:ext cx="10877564" cy="1932043"/>
            <a:chOff x="657224" y="3931129"/>
            <a:chExt cx="10877564" cy="1932043"/>
          </a:xfrm>
        </p:grpSpPr>
        <p:grpSp>
          <p:nvGrpSpPr>
            <p:cNvPr id="73" name="群組 72">
              <a:extLst>
                <a:ext uri="{FF2B5EF4-FFF2-40B4-BE49-F238E27FC236}">
                  <a16:creationId xmlns:a16="http://schemas.microsoft.com/office/drawing/2014/main" id="{B8500D0B-87E5-4736-AE77-655E541BE007}"/>
                </a:ext>
              </a:extLst>
            </p:cNvPr>
            <p:cNvGrpSpPr/>
            <p:nvPr/>
          </p:nvGrpSpPr>
          <p:grpSpPr>
            <a:xfrm>
              <a:off x="657224" y="3931129"/>
              <a:ext cx="10877564" cy="1932043"/>
              <a:chOff x="657224" y="1190593"/>
              <a:chExt cx="10877564" cy="1546631"/>
            </a:xfrm>
          </p:grpSpPr>
          <p:sp>
            <p:nvSpPr>
              <p:cNvPr id="78" name="object 18">
                <a:extLst>
                  <a:ext uri="{FF2B5EF4-FFF2-40B4-BE49-F238E27FC236}">
                    <a16:creationId xmlns:a16="http://schemas.microsoft.com/office/drawing/2014/main" id="{D58602B0-BBE3-43A0-BE66-6D3E0816780B}"/>
                  </a:ext>
                </a:extLst>
              </p:cNvPr>
              <p:cNvSpPr/>
              <p:nvPr/>
            </p:nvSpPr>
            <p:spPr>
              <a:xfrm>
                <a:off x="657224" y="1190593"/>
                <a:ext cx="10877564" cy="1546631"/>
              </a:xfrm>
              <a:custGeom>
                <a:avLst/>
                <a:gdLst/>
                <a:ahLst/>
                <a:cxnLst/>
                <a:rect l="l" t="t" r="r" b="b"/>
                <a:pathLst>
                  <a:path w="5029200" h="1552575">
                    <a:moveTo>
                      <a:pt x="5029199" y="1552574"/>
                    </a:moveTo>
                    <a:lnTo>
                      <a:pt x="0" y="1552574"/>
                    </a:lnTo>
                    <a:lnTo>
                      <a:pt x="0" y="0"/>
                    </a:lnTo>
                    <a:lnTo>
                      <a:pt x="5029199" y="0"/>
                    </a:lnTo>
                    <a:lnTo>
                      <a:pt x="5029199" y="1552574"/>
                    </a:lnTo>
                    <a:close/>
                  </a:path>
                </a:pathLst>
              </a:custGeom>
              <a:solidFill>
                <a:srgbClr val="F7F7F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9" name="矩形 78">
                <a:extLst>
                  <a:ext uri="{FF2B5EF4-FFF2-40B4-BE49-F238E27FC236}">
                    <a16:creationId xmlns:a16="http://schemas.microsoft.com/office/drawing/2014/main" id="{CDE8A8D3-042C-4D52-9151-BC6452AB6809}"/>
                  </a:ext>
                </a:extLst>
              </p:cNvPr>
              <p:cNvSpPr/>
              <p:nvPr/>
            </p:nvSpPr>
            <p:spPr>
              <a:xfrm>
                <a:off x="657225" y="1190593"/>
                <a:ext cx="105254" cy="1546631"/>
              </a:xfrm>
              <a:prstGeom prst="rect">
                <a:avLst/>
              </a:prstGeom>
              <a:solidFill>
                <a:srgbClr val="FF6A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74" name="object 21">
              <a:extLst>
                <a:ext uri="{FF2B5EF4-FFF2-40B4-BE49-F238E27FC236}">
                  <a16:creationId xmlns:a16="http://schemas.microsoft.com/office/drawing/2014/main" id="{647312B0-1F49-42EA-A3AE-559574A42E0D}"/>
                </a:ext>
              </a:extLst>
            </p:cNvPr>
            <p:cNvSpPr txBox="1"/>
            <p:nvPr/>
          </p:nvSpPr>
          <p:spPr>
            <a:xfrm>
              <a:off x="1104898" y="4040691"/>
              <a:ext cx="10143740" cy="1527982"/>
            </a:xfrm>
            <a:prstGeom prst="rect">
              <a:avLst/>
            </a:prstGeom>
          </p:spPr>
          <p:txBody>
            <a:bodyPr vert="horz" wrap="square" lIns="0" tIns="131445" rIns="0" bIns="0" rtlCol="0">
              <a:spAutoFit/>
            </a:bodyPr>
            <a:lstStyle/>
            <a:p>
              <a:pPr marL="728663" indent="-457200">
                <a:lnSpc>
                  <a:spcPct val="100000"/>
                </a:lnSpc>
                <a:spcBef>
                  <a:spcPts val="1035"/>
                </a:spcBef>
                <a:buFont typeface="+mj-ea"/>
                <a:buAutoNum type="ea1ChtPeriod" startAt="9"/>
              </a:pPr>
              <a:r>
                <a:rPr lang="zh-TW" altLang="en-US" sz="2400" b="1" dirty="0">
                  <a:solidFill>
                    <a:srgbClr val="FF6A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同一所學校車輛會統一要求一色車或二色車嗎？</a:t>
              </a:r>
            </a:p>
            <a:p>
              <a:pPr marL="769620" indent="-103505">
                <a:lnSpc>
                  <a:spcPct val="100000"/>
                </a:lnSpc>
                <a:spcBef>
                  <a:spcPts val="825"/>
                </a:spcBef>
                <a:buSzPct val="93333"/>
                <a:buFont typeface="Arial"/>
                <a:buChar char="•"/>
                <a:tabLst>
                  <a:tab pos="769620" algn="l"/>
                </a:tabLst>
              </a:pPr>
              <a:r>
                <a:rPr lang="zh-TW" altLang="en-US" sz="2000" dirty="0">
                  <a:solidFill>
                    <a:srgbClr val="374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SimSun"/>
                </a:rPr>
                <a:t>交通車租用部分，依教育部「學校辦理校外教學活動租用車輛應行注意事項」第五點第一項第五款規定，學校辦理校外教學活動租用車輛應租用合法之營業大客車，車齡：五年以下年份較新之車輛為原則（計算出廠日期至租用時間）。</a:t>
              </a:r>
            </a:p>
          </p:txBody>
        </p:sp>
        <p:grpSp>
          <p:nvGrpSpPr>
            <p:cNvPr id="75" name="object 19">
              <a:extLst>
                <a:ext uri="{FF2B5EF4-FFF2-40B4-BE49-F238E27FC236}">
                  <a16:creationId xmlns:a16="http://schemas.microsoft.com/office/drawing/2014/main" id="{F191EF3E-F923-4C39-A1D0-0A06545D1572}"/>
                </a:ext>
              </a:extLst>
            </p:cNvPr>
            <p:cNvGrpSpPr/>
            <p:nvPr/>
          </p:nvGrpSpPr>
          <p:grpSpPr>
            <a:xfrm>
              <a:off x="828087" y="4154808"/>
              <a:ext cx="411695" cy="411695"/>
              <a:chOff x="6600824" y="2143125"/>
              <a:chExt cx="476250" cy="476250"/>
            </a:xfrm>
          </p:grpSpPr>
          <p:sp>
            <p:nvSpPr>
              <p:cNvPr id="76" name="object 20">
                <a:extLst>
                  <a:ext uri="{FF2B5EF4-FFF2-40B4-BE49-F238E27FC236}">
                    <a16:creationId xmlns:a16="http://schemas.microsoft.com/office/drawing/2014/main" id="{15C70AA2-3AE4-46D7-831B-3E382CCCD24F}"/>
                  </a:ext>
                </a:extLst>
              </p:cNvPr>
              <p:cNvSpPr/>
              <p:nvPr/>
            </p:nvSpPr>
            <p:spPr>
              <a:xfrm>
                <a:off x="6600824" y="2143125"/>
                <a:ext cx="476250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476250" h="476250">
                    <a:moveTo>
                      <a:pt x="245923" y="476249"/>
                    </a:moveTo>
                    <a:lnTo>
                      <a:pt x="230326" y="476249"/>
                    </a:lnTo>
                    <a:lnTo>
                      <a:pt x="222546" y="475867"/>
                    </a:lnTo>
                    <a:lnTo>
                      <a:pt x="184020" y="470152"/>
                    </a:lnTo>
                    <a:lnTo>
                      <a:pt x="139793" y="455138"/>
                    </a:lnTo>
                    <a:lnTo>
                      <a:pt x="99345" y="431785"/>
                    </a:lnTo>
                    <a:lnTo>
                      <a:pt x="64230" y="400989"/>
                    </a:lnTo>
                    <a:lnTo>
                      <a:pt x="35798" y="363935"/>
                    </a:lnTo>
                    <a:lnTo>
                      <a:pt x="15141" y="322045"/>
                    </a:lnTo>
                    <a:lnTo>
                      <a:pt x="3053" y="276931"/>
                    </a:lnTo>
                    <a:lnTo>
                      <a:pt x="0" y="245923"/>
                    </a:lnTo>
                    <a:lnTo>
                      <a:pt x="0" y="230326"/>
                    </a:lnTo>
                    <a:lnTo>
                      <a:pt x="6096" y="184019"/>
                    </a:lnTo>
                    <a:lnTo>
                      <a:pt x="21110" y="139792"/>
                    </a:lnTo>
                    <a:lnTo>
                      <a:pt x="44463" y="99345"/>
                    </a:lnTo>
                    <a:lnTo>
                      <a:pt x="75259" y="64230"/>
                    </a:lnTo>
                    <a:lnTo>
                      <a:pt x="112314" y="35798"/>
                    </a:lnTo>
                    <a:lnTo>
                      <a:pt x="154203" y="15141"/>
                    </a:lnTo>
                    <a:lnTo>
                      <a:pt x="199318" y="3053"/>
                    </a:lnTo>
                    <a:lnTo>
                      <a:pt x="230326" y="0"/>
                    </a:lnTo>
                    <a:lnTo>
                      <a:pt x="245923" y="0"/>
                    </a:lnTo>
                    <a:lnTo>
                      <a:pt x="292229" y="6096"/>
                    </a:lnTo>
                    <a:lnTo>
                      <a:pt x="336456" y="21110"/>
                    </a:lnTo>
                    <a:lnTo>
                      <a:pt x="376904" y="44463"/>
                    </a:lnTo>
                    <a:lnTo>
                      <a:pt x="412019" y="75259"/>
                    </a:lnTo>
                    <a:lnTo>
                      <a:pt x="440451" y="112314"/>
                    </a:lnTo>
                    <a:lnTo>
                      <a:pt x="461107" y="154203"/>
                    </a:lnTo>
                    <a:lnTo>
                      <a:pt x="473196" y="199318"/>
                    </a:lnTo>
                    <a:lnTo>
                      <a:pt x="476249" y="230326"/>
                    </a:lnTo>
                    <a:lnTo>
                      <a:pt x="476249" y="238124"/>
                    </a:lnTo>
                    <a:lnTo>
                      <a:pt x="476249" y="245923"/>
                    </a:lnTo>
                    <a:lnTo>
                      <a:pt x="470152" y="292229"/>
                    </a:lnTo>
                    <a:lnTo>
                      <a:pt x="455139" y="336456"/>
                    </a:lnTo>
                    <a:lnTo>
                      <a:pt x="431785" y="376904"/>
                    </a:lnTo>
                    <a:lnTo>
                      <a:pt x="400990" y="412019"/>
                    </a:lnTo>
                    <a:lnTo>
                      <a:pt x="363934" y="440451"/>
                    </a:lnTo>
                    <a:lnTo>
                      <a:pt x="322045" y="461107"/>
                    </a:lnTo>
                    <a:lnTo>
                      <a:pt x="276931" y="473195"/>
                    </a:lnTo>
                    <a:lnTo>
                      <a:pt x="253704" y="475867"/>
                    </a:lnTo>
                    <a:lnTo>
                      <a:pt x="245923" y="476249"/>
                    </a:lnTo>
                    <a:close/>
                  </a:path>
                </a:pathLst>
              </a:custGeom>
              <a:solidFill>
                <a:srgbClr val="FF6A3A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77" name="object 21">
                <a:extLst>
                  <a:ext uri="{FF2B5EF4-FFF2-40B4-BE49-F238E27FC236}">
                    <a16:creationId xmlns:a16="http://schemas.microsoft.com/office/drawing/2014/main" id="{7874DDC5-930E-4EF6-9DBB-AEF6CC90A3CF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734174" y="2247899"/>
                <a:ext cx="219074" cy="266699"/>
              </a:xfrm>
              <a:prstGeom prst="rect">
                <a:avLst/>
              </a:prstGeom>
            </p:spPr>
          </p:pic>
        </p:grpSp>
      </p:grpSp>
      <p:sp>
        <p:nvSpPr>
          <p:cNvPr id="84" name="文字方塊 83">
            <a:extLst>
              <a:ext uri="{FF2B5EF4-FFF2-40B4-BE49-F238E27FC236}">
                <a16:creationId xmlns:a16="http://schemas.microsoft.com/office/drawing/2014/main" id="{C676731D-ED55-468A-B957-3B55515FFB20}"/>
              </a:ext>
            </a:extLst>
          </p:cNvPr>
          <p:cNvSpPr txBox="1"/>
          <p:nvPr/>
        </p:nvSpPr>
        <p:spPr>
          <a:xfrm>
            <a:off x="4597699" y="633782"/>
            <a:ext cx="4386644" cy="33855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周三、週五上午場次學校請留意到場時間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25CFDD63-CACE-4600-B87A-037DA60F7474}"/>
              </a:ext>
            </a:extLst>
          </p:cNvPr>
          <p:cNvGrpSpPr/>
          <p:nvPr/>
        </p:nvGrpSpPr>
        <p:grpSpPr>
          <a:xfrm>
            <a:off x="828087" y="597213"/>
            <a:ext cx="411695" cy="411695"/>
            <a:chOff x="828087" y="505773"/>
            <a:chExt cx="411695" cy="411695"/>
          </a:xfrm>
        </p:grpSpPr>
        <p:sp>
          <p:nvSpPr>
            <p:cNvPr id="61" name="object 20">
              <a:extLst>
                <a:ext uri="{FF2B5EF4-FFF2-40B4-BE49-F238E27FC236}">
                  <a16:creationId xmlns:a16="http://schemas.microsoft.com/office/drawing/2014/main" id="{97CA696B-82C9-48C2-9A2E-4950A88E9DCE}"/>
                </a:ext>
              </a:extLst>
            </p:cNvPr>
            <p:cNvSpPr/>
            <p:nvPr/>
          </p:nvSpPr>
          <p:spPr>
            <a:xfrm>
              <a:off x="828087" y="505773"/>
              <a:ext cx="411695" cy="411695"/>
            </a:xfrm>
            <a:custGeom>
              <a:avLst/>
              <a:gdLst/>
              <a:ahLst/>
              <a:cxnLst/>
              <a:rect l="l" t="t" r="r" b="b"/>
              <a:pathLst>
                <a:path w="476250" h="476250">
                  <a:moveTo>
                    <a:pt x="245923" y="476249"/>
                  </a:moveTo>
                  <a:lnTo>
                    <a:pt x="230326" y="476249"/>
                  </a:lnTo>
                  <a:lnTo>
                    <a:pt x="222546" y="475867"/>
                  </a:lnTo>
                  <a:lnTo>
                    <a:pt x="184020" y="470152"/>
                  </a:lnTo>
                  <a:lnTo>
                    <a:pt x="139793" y="455138"/>
                  </a:lnTo>
                  <a:lnTo>
                    <a:pt x="99345" y="431785"/>
                  </a:lnTo>
                  <a:lnTo>
                    <a:pt x="64230" y="400989"/>
                  </a:lnTo>
                  <a:lnTo>
                    <a:pt x="35798" y="363935"/>
                  </a:lnTo>
                  <a:lnTo>
                    <a:pt x="15141" y="322045"/>
                  </a:lnTo>
                  <a:lnTo>
                    <a:pt x="3053" y="276931"/>
                  </a:lnTo>
                  <a:lnTo>
                    <a:pt x="0" y="245923"/>
                  </a:lnTo>
                  <a:lnTo>
                    <a:pt x="0" y="230326"/>
                  </a:lnTo>
                  <a:lnTo>
                    <a:pt x="6096" y="184019"/>
                  </a:lnTo>
                  <a:lnTo>
                    <a:pt x="21110" y="139792"/>
                  </a:lnTo>
                  <a:lnTo>
                    <a:pt x="44463" y="99345"/>
                  </a:lnTo>
                  <a:lnTo>
                    <a:pt x="75259" y="64230"/>
                  </a:lnTo>
                  <a:lnTo>
                    <a:pt x="112314" y="35798"/>
                  </a:lnTo>
                  <a:lnTo>
                    <a:pt x="154203" y="15141"/>
                  </a:lnTo>
                  <a:lnTo>
                    <a:pt x="199318" y="3053"/>
                  </a:lnTo>
                  <a:lnTo>
                    <a:pt x="230326" y="0"/>
                  </a:lnTo>
                  <a:lnTo>
                    <a:pt x="245923" y="0"/>
                  </a:lnTo>
                  <a:lnTo>
                    <a:pt x="292229" y="6096"/>
                  </a:lnTo>
                  <a:lnTo>
                    <a:pt x="336456" y="21110"/>
                  </a:lnTo>
                  <a:lnTo>
                    <a:pt x="376904" y="44463"/>
                  </a:lnTo>
                  <a:lnTo>
                    <a:pt x="412019" y="75259"/>
                  </a:lnTo>
                  <a:lnTo>
                    <a:pt x="440451" y="112314"/>
                  </a:lnTo>
                  <a:lnTo>
                    <a:pt x="461107" y="154203"/>
                  </a:lnTo>
                  <a:lnTo>
                    <a:pt x="473196" y="199318"/>
                  </a:lnTo>
                  <a:lnTo>
                    <a:pt x="476249" y="230326"/>
                  </a:lnTo>
                  <a:lnTo>
                    <a:pt x="476249" y="238124"/>
                  </a:lnTo>
                  <a:lnTo>
                    <a:pt x="476249" y="245923"/>
                  </a:lnTo>
                  <a:lnTo>
                    <a:pt x="470152" y="292229"/>
                  </a:lnTo>
                  <a:lnTo>
                    <a:pt x="455139" y="336456"/>
                  </a:lnTo>
                  <a:lnTo>
                    <a:pt x="431785" y="376904"/>
                  </a:lnTo>
                  <a:lnTo>
                    <a:pt x="400990" y="412019"/>
                  </a:lnTo>
                  <a:lnTo>
                    <a:pt x="363934" y="440451"/>
                  </a:lnTo>
                  <a:lnTo>
                    <a:pt x="322045" y="461107"/>
                  </a:lnTo>
                  <a:lnTo>
                    <a:pt x="276931" y="473195"/>
                  </a:lnTo>
                  <a:lnTo>
                    <a:pt x="253704" y="475867"/>
                  </a:lnTo>
                  <a:lnTo>
                    <a:pt x="245923" y="476249"/>
                  </a:lnTo>
                  <a:close/>
                </a:path>
              </a:pathLst>
            </a:custGeom>
            <a:solidFill>
              <a:srgbClr val="FF6A3A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9" name="object 6">
              <a:extLst>
                <a:ext uri="{FF2B5EF4-FFF2-40B4-BE49-F238E27FC236}">
                  <a16:creationId xmlns:a16="http://schemas.microsoft.com/office/drawing/2014/main" id="{07D2B9F1-7FC3-4FF4-B488-D03089C55FA5}"/>
                </a:ext>
              </a:extLst>
            </p:cNvPr>
            <p:cNvPicPr/>
            <p:nvPr/>
          </p:nvPicPr>
          <p:blipFill>
            <a:blip r:embed="rId4" cstate="print">
              <a:biLevel thresh="25000"/>
            </a:blip>
            <a:stretch>
              <a:fillRect/>
            </a:stretch>
          </p:blipFill>
          <p:spPr>
            <a:xfrm>
              <a:off x="967259" y="621132"/>
              <a:ext cx="133349" cy="1809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8323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object 22">
            <a:extLst>
              <a:ext uri="{FF2B5EF4-FFF2-40B4-BE49-F238E27FC236}">
                <a16:creationId xmlns:a16="http://schemas.microsoft.com/office/drawing/2014/main" id="{ED08BE96-1BD1-4B6D-A383-2C1A7886B20A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7094" y="-919725"/>
            <a:ext cx="3772412" cy="3805801"/>
          </a:xfrm>
          <a:prstGeom prst="rect">
            <a:avLst/>
          </a:prstGeom>
        </p:spPr>
      </p:pic>
      <p:sp>
        <p:nvSpPr>
          <p:cNvPr id="49" name="object 18">
            <a:extLst>
              <a:ext uri="{FF2B5EF4-FFF2-40B4-BE49-F238E27FC236}">
                <a16:creationId xmlns:a16="http://schemas.microsoft.com/office/drawing/2014/main" id="{B9F511F5-0170-4933-8F7E-1BB8824C4D81}"/>
              </a:ext>
            </a:extLst>
          </p:cNvPr>
          <p:cNvSpPr/>
          <p:nvPr/>
        </p:nvSpPr>
        <p:spPr>
          <a:xfrm>
            <a:off x="486349" y="429338"/>
            <a:ext cx="10877564" cy="1822559"/>
          </a:xfrm>
          <a:custGeom>
            <a:avLst/>
            <a:gdLst/>
            <a:ahLst/>
            <a:cxnLst/>
            <a:rect l="l" t="t" r="r" b="b"/>
            <a:pathLst>
              <a:path w="5029200" h="1552575">
                <a:moveTo>
                  <a:pt x="5029199" y="1552574"/>
                </a:moveTo>
                <a:lnTo>
                  <a:pt x="0" y="1552574"/>
                </a:lnTo>
                <a:lnTo>
                  <a:pt x="0" y="0"/>
                </a:lnTo>
                <a:lnTo>
                  <a:pt x="5029199" y="0"/>
                </a:lnTo>
                <a:lnTo>
                  <a:pt x="5029199" y="1552574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07405FE-9FF3-4DD3-868C-F8974B984E69}"/>
              </a:ext>
            </a:extLst>
          </p:cNvPr>
          <p:cNvSpPr/>
          <p:nvPr/>
        </p:nvSpPr>
        <p:spPr>
          <a:xfrm>
            <a:off x="657225" y="421794"/>
            <a:ext cx="105254" cy="1822559"/>
          </a:xfrm>
          <a:prstGeom prst="rect">
            <a:avLst/>
          </a:prstGeom>
          <a:solidFill>
            <a:srgbClr val="FF6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object 21">
            <a:extLst>
              <a:ext uri="{FF2B5EF4-FFF2-40B4-BE49-F238E27FC236}">
                <a16:creationId xmlns:a16="http://schemas.microsoft.com/office/drawing/2014/main" id="{BBD6031F-E009-46DC-81C1-36AA05D53C31}"/>
              </a:ext>
            </a:extLst>
          </p:cNvPr>
          <p:cNvSpPr txBox="1"/>
          <p:nvPr/>
        </p:nvSpPr>
        <p:spPr>
          <a:xfrm>
            <a:off x="1104897" y="483096"/>
            <a:ext cx="10259016" cy="1220206"/>
          </a:xfrm>
          <a:prstGeom prst="rect">
            <a:avLst/>
          </a:prstGeom>
        </p:spPr>
        <p:txBody>
          <a:bodyPr vert="horz" wrap="square" lIns="0" tIns="131445" rIns="0" bIns="0" rtlCol="0">
            <a:spAutoFit/>
          </a:bodyPr>
          <a:lstStyle/>
          <a:p>
            <a:pPr marL="728663" indent="-457200">
              <a:spcBef>
                <a:spcPts val="1035"/>
              </a:spcBef>
              <a:buFont typeface="+mj-ea"/>
              <a:buAutoNum type="ea1ChtPeriod" startAt="10"/>
            </a:pPr>
            <a:r>
              <a:rPr lang="zh-TW" altLang="en-US" sz="2400" b="1" dirty="0">
                <a:solidFill>
                  <a:srgbClr val="FF6A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有關學校依班級數自行增加遊覽車數量事宜</a:t>
            </a:r>
          </a:p>
          <a:p>
            <a:pPr marL="769620" indent="-103505">
              <a:lnSpc>
                <a:spcPct val="100000"/>
              </a:lnSpc>
              <a:spcBef>
                <a:spcPts val="825"/>
              </a:spcBef>
              <a:buSzPct val="93333"/>
              <a:buFont typeface="Arial"/>
              <a:buChar char="•"/>
              <a:tabLst>
                <a:tab pos="769620" algn="l"/>
              </a:tabLst>
            </a:pP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學校所增之遊覽車需另洽廠商及自行負擔費用，並請於校務行政填報「學校資料確認單」，俾利安排車輛動線</a:t>
            </a:r>
          </a:p>
        </p:txBody>
      </p:sp>
      <p:grpSp>
        <p:nvGrpSpPr>
          <p:cNvPr id="64" name="群組 63">
            <a:extLst>
              <a:ext uri="{FF2B5EF4-FFF2-40B4-BE49-F238E27FC236}">
                <a16:creationId xmlns:a16="http://schemas.microsoft.com/office/drawing/2014/main" id="{6C2F5DA4-8E2D-4609-9A14-3A3EBD7D30BD}"/>
              </a:ext>
            </a:extLst>
          </p:cNvPr>
          <p:cNvGrpSpPr/>
          <p:nvPr/>
        </p:nvGrpSpPr>
        <p:grpSpPr>
          <a:xfrm>
            <a:off x="657224" y="2462978"/>
            <a:ext cx="10877564" cy="1932043"/>
            <a:chOff x="657224" y="1190593"/>
            <a:chExt cx="10877564" cy="1932043"/>
          </a:xfrm>
        </p:grpSpPr>
        <p:sp>
          <p:nvSpPr>
            <p:cNvPr id="65" name="object 18">
              <a:extLst>
                <a:ext uri="{FF2B5EF4-FFF2-40B4-BE49-F238E27FC236}">
                  <a16:creationId xmlns:a16="http://schemas.microsoft.com/office/drawing/2014/main" id="{472251C8-911D-46E5-9D8B-F7889BE9D584}"/>
                </a:ext>
              </a:extLst>
            </p:cNvPr>
            <p:cNvSpPr/>
            <p:nvPr/>
          </p:nvSpPr>
          <p:spPr>
            <a:xfrm>
              <a:off x="657224" y="1190593"/>
              <a:ext cx="10877564" cy="1932043"/>
            </a:xfrm>
            <a:custGeom>
              <a:avLst/>
              <a:gdLst/>
              <a:ahLst/>
              <a:cxnLst/>
              <a:rect l="l" t="t" r="r" b="b"/>
              <a:pathLst>
                <a:path w="5029200" h="1552575">
                  <a:moveTo>
                    <a:pt x="5029199" y="1552574"/>
                  </a:moveTo>
                  <a:lnTo>
                    <a:pt x="0" y="1552574"/>
                  </a:lnTo>
                  <a:lnTo>
                    <a:pt x="0" y="0"/>
                  </a:lnTo>
                  <a:lnTo>
                    <a:pt x="5029199" y="0"/>
                  </a:lnTo>
                  <a:lnTo>
                    <a:pt x="5029199" y="1552574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AEE5EB8C-8820-47F4-949D-28A69E1FA6B1}"/>
                </a:ext>
              </a:extLst>
            </p:cNvPr>
            <p:cNvSpPr/>
            <p:nvPr/>
          </p:nvSpPr>
          <p:spPr>
            <a:xfrm>
              <a:off x="657225" y="1190593"/>
              <a:ext cx="105254" cy="1932043"/>
            </a:xfrm>
            <a:prstGeom prst="rect">
              <a:avLst/>
            </a:prstGeom>
            <a:solidFill>
              <a:srgbClr val="FF6A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9" name="object 20">
            <a:extLst>
              <a:ext uri="{FF2B5EF4-FFF2-40B4-BE49-F238E27FC236}">
                <a16:creationId xmlns:a16="http://schemas.microsoft.com/office/drawing/2014/main" id="{562CE475-421A-4B7C-88F2-CA7F64272FFC}"/>
              </a:ext>
            </a:extLst>
          </p:cNvPr>
          <p:cNvSpPr/>
          <p:nvPr/>
        </p:nvSpPr>
        <p:spPr>
          <a:xfrm>
            <a:off x="828087" y="2686657"/>
            <a:ext cx="411695" cy="411695"/>
          </a:xfrm>
          <a:custGeom>
            <a:avLst/>
            <a:gdLst/>
            <a:ahLst/>
            <a:cxnLst/>
            <a:rect l="l" t="t" r="r" b="b"/>
            <a:pathLst>
              <a:path w="476250" h="476250">
                <a:moveTo>
                  <a:pt x="245923" y="476249"/>
                </a:moveTo>
                <a:lnTo>
                  <a:pt x="230326" y="476249"/>
                </a:lnTo>
                <a:lnTo>
                  <a:pt x="222546" y="475867"/>
                </a:lnTo>
                <a:lnTo>
                  <a:pt x="184020" y="470152"/>
                </a:lnTo>
                <a:lnTo>
                  <a:pt x="139793" y="455138"/>
                </a:lnTo>
                <a:lnTo>
                  <a:pt x="99345" y="431785"/>
                </a:lnTo>
                <a:lnTo>
                  <a:pt x="64230" y="400989"/>
                </a:lnTo>
                <a:lnTo>
                  <a:pt x="35798" y="363935"/>
                </a:lnTo>
                <a:lnTo>
                  <a:pt x="15141" y="322045"/>
                </a:lnTo>
                <a:lnTo>
                  <a:pt x="3053" y="276931"/>
                </a:lnTo>
                <a:lnTo>
                  <a:pt x="0" y="245923"/>
                </a:lnTo>
                <a:lnTo>
                  <a:pt x="0" y="230326"/>
                </a:lnTo>
                <a:lnTo>
                  <a:pt x="6096" y="184019"/>
                </a:lnTo>
                <a:lnTo>
                  <a:pt x="21110" y="139792"/>
                </a:lnTo>
                <a:lnTo>
                  <a:pt x="44463" y="99345"/>
                </a:lnTo>
                <a:lnTo>
                  <a:pt x="75259" y="64230"/>
                </a:lnTo>
                <a:lnTo>
                  <a:pt x="112314" y="35798"/>
                </a:lnTo>
                <a:lnTo>
                  <a:pt x="154203" y="15141"/>
                </a:lnTo>
                <a:lnTo>
                  <a:pt x="199318" y="3053"/>
                </a:lnTo>
                <a:lnTo>
                  <a:pt x="230326" y="0"/>
                </a:lnTo>
                <a:lnTo>
                  <a:pt x="245923" y="0"/>
                </a:lnTo>
                <a:lnTo>
                  <a:pt x="292229" y="6096"/>
                </a:lnTo>
                <a:lnTo>
                  <a:pt x="336456" y="21110"/>
                </a:lnTo>
                <a:lnTo>
                  <a:pt x="376904" y="44463"/>
                </a:lnTo>
                <a:lnTo>
                  <a:pt x="412019" y="75259"/>
                </a:lnTo>
                <a:lnTo>
                  <a:pt x="440451" y="112314"/>
                </a:lnTo>
                <a:lnTo>
                  <a:pt x="461107" y="154203"/>
                </a:lnTo>
                <a:lnTo>
                  <a:pt x="473196" y="199318"/>
                </a:lnTo>
                <a:lnTo>
                  <a:pt x="476249" y="230326"/>
                </a:lnTo>
                <a:lnTo>
                  <a:pt x="476249" y="238124"/>
                </a:lnTo>
                <a:lnTo>
                  <a:pt x="476249" y="245923"/>
                </a:lnTo>
                <a:lnTo>
                  <a:pt x="470152" y="292229"/>
                </a:lnTo>
                <a:lnTo>
                  <a:pt x="455139" y="336456"/>
                </a:lnTo>
                <a:lnTo>
                  <a:pt x="431785" y="376904"/>
                </a:lnTo>
                <a:lnTo>
                  <a:pt x="400990" y="412019"/>
                </a:lnTo>
                <a:lnTo>
                  <a:pt x="363934" y="440451"/>
                </a:lnTo>
                <a:lnTo>
                  <a:pt x="322045" y="461107"/>
                </a:lnTo>
                <a:lnTo>
                  <a:pt x="276931" y="473195"/>
                </a:lnTo>
                <a:lnTo>
                  <a:pt x="253704" y="475867"/>
                </a:lnTo>
                <a:lnTo>
                  <a:pt x="245923" y="476249"/>
                </a:lnTo>
                <a:close/>
              </a:path>
            </a:pathLst>
          </a:custGeom>
          <a:solidFill>
            <a:srgbClr val="FF6A3A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3" name="群組 72">
            <a:extLst>
              <a:ext uri="{FF2B5EF4-FFF2-40B4-BE49-F238E27FC236}">
                <a16:creationId xmlns:a16="http://schemas.microsoft.com/office/drawing/2014/main" id="{B8500D0B-87E5-4736-AE77-655E541BE007}"/>
              </a:ext>
            </a:extLst>
          </p:cNvPr>
          <p:cNvGrpSpPr/>
          <p:nvPr/>
        </p:nvGrpSpPr>
        <p:grpSpPr>
          <a:xfrm>
            <a:off x="657224" y="4504163"/>
            <a:ext cx="10877564" cy="1932043"/>
            <a:chOff x="657224" y="1190593"/>
            <a:chExt cx="10877564" cy="1546631"/>
          </a:xfrm>
        </p:grpSpPr>
        <p:sp>
          <p:nvSpPr>
            <p:cNvPr id="78" name="object 18">
              <a:extLst>
                <a:ext uri="{FF2B5EF4-FFF2-40B4-BE49-F238E27FC236}">
                  <a16:creationId xmlns:a16="http://schemas.microsoft.com/office/drawing/2014/main" id="{D58602B0-BBE3-43A0-BE66-6D3E0816780B}"/>
                </a:ext>
              </a:extLst>
            </p:cNvPr>
            <p:cNvSpPr/>
            <p:nvPr/>
          </p:nvSpPr>
          <p:spPr>
            <a:xfrm>
              <a:off x="657224" y="1190593"/>
              <a:ext cx="10877564" cy="1546631"/>
            </a:xfrm>
            <a:custGeom>
              <a:avLst/>
              <a:gdLst/>
              <a:ahLst/>
              <a:cxnLst/>
              <a:rect l="l" t="t" r="r" b="b"/>
              <a:pathLst>
                <a:path w="5029200" h="1552575">
                  <a:moveTo>
                    <a:pt x="5029199" y="1552574"/>
                  </a:moveTo>
                  <a:lnTo>
                    <a:pt x="0" y="1552574"/>
                  </a:lnTo>
                  <a:lnTo>
                    <a:pt x="0" y="0"/>
                  </a:lnTo>
                  <a:lnTo>
                    <a:pt x="5029199" y="0"/>
                  </a:lnTo>
                  <a:lnTo>
                    <a:pt x="5029199" y="1552574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矩形 78">
              <a:extLst>
                <a:ext uri="{FF2B5EF4-FFF2-40B4-BE49-F238E27FC236}">
                  <a16:creationId xmlns:a16="http://schemas.microsoft.com/office/drawing/2014/main" id="{CDE8A8D3-042C-4D52-9151-BC6452AB6809}"/>
                </a:ext>
              </a:extLst>
            </p:cNvPr>
            <p:cNvSpPr/>
            <p:nvPr/>
          </p:nvSpPr>
          <p:spPr>
            <a:xfrm>
              <a:off x="657225" y="1190593"/>
              <a:ext cx="105254" cy="1546631"/>
            </a:xfrm>
            <a:prstGeom prst="rect">
              <a:avLst/>
            </a:prstGeom>
            <a:solidFill>
              <a:srgbClr val="FF6A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6" name="object 20">
            <a:extLst>
              <a:ext uri="{FF2B5EF4-FFF2-40B4-BE49-F238E27FC236}">
                <a16:creationId xmlns:a16="http://schemas.microsoft.com/office/drawing/2014/main" id="{15C70AA2-3AE4-46D7-831B-3E382CCCD24F}"/>
              </a:ext>
            </a:extLst>
          </p:cNvPr>
          <p:cNvSpPr/>
          <p:nvPr/>
        </p:nvSpPr>
        <p:spPr>
          <a:xfrm>
            <a:off x="828087" y="4847162"/>
            <a:ext cx="411695" cy="411695"/>
          </a:xfrm>
          <a:custGeom>
            <a:avLst/>
            <a:gdLst/>
            <a:ahLst/>
            <a:cxnLst/>
            <a:rect l="l" t="t" r="r" b="b"/>
            <a:pathLst>
              <a:path w="476250" h="476250">
                <a:moveTo>
                  <a:pt x="245923" y="476249"/>
                </a:moveTo>
                <a:lnTo>
                  <a:pt x="230326" y="476249"/>
                </a:lnTo>
                <a:lnTo>
                  <a:pt x="222546" y="475867"/>
                </a:lnTo>
                <a:lnTo>
                  <a:pt x="184020" y="470152"/>
                </a:lnTo>
                <a:lnTo>
                  <a:pt x="139793" y="455138"/>
                </a:lnTo>
                <a:lnTo>
                  <a:pt x="99345" y="431785"/>
                </a:lnTo>
                <a:lnTo>
                  <a:pt x="64230" y="400989"/>
                </a:lnTo>
                <a:lnTo>
                  <a:pt x="35798" y="363935"/>
                </a:lnTo>
                <a:lnTo>
                  <a:pt x="15141" y="322045"/>
                </a:lnTo>
                <a:lnTo>
                  <a:pt x="3053" y="276931"/>
                </a:lnTo>
                <a:lnTo>
                  <a:pt x="0" y="245923"/>
                </a:lnTo>
                <a:lnTo>
                  <a:pt x="0" y="230326"/>
                </a:lnTo>
                <a:lnTo>
                  <a:pt x="6096" y="184019"/>
                </a:lnTo>
                <a:lnTo>
                  <a:pt x="21110" y="139792"/>
                </a:lnTo>
                <a:lnTo>
                  <a:pt x="44463" y="99345"/>
                </a:lnTo>
                <a:lnTo>
                  <a:pt x="75259" y="64230"/>
                </a:lnTo>
                <a:lnTo>
                  <a:pt x="112314" y="35798"/>
                </a:lnTo>
                <a:lnTo>
                  <a:pt x="154203" y="15141"/>
                </a:lnTo>
                <a:lnTo>
                  <a:pt x="199318" y="3053"/>
                </a:lnTo>
                <a:lnTo>
                  <a:pt x="230326" y="0"/>
                </a:lnTo>
                <a:lnTo>
                  <a:pt x="245923" y="0"/>
                </a:lnTo>
                <a:lnTo>
                  <a:pt x="292229" y="6096"/>
                </a:lnTo>
                <a:lnTo>
                  <a:pt x="336456" y="21110"/>
                </a:lnTo>
                <a:lnTo>
                  <a:pt x="376904" y="44463"/>
                </a:lnTo>
                <a:lnTo>
                  <a:pt x="412019" y="75259"/>
                </a:lnTo>
                <a:lnTo>
                  <a:pt x="440451" y="112314"/>
                </a:lnTo>
                <a:lnTo>
                  <a:pt x="461107" y="154203"/>
                </a:lnTo>
                <a:lnTo>
                  <a:pt x="473196" y="199318"/>
                </a:lnTo>
                <a:lnTo>
                  <a:pt x="476249" y="230326"/>
                </a:lnTo>
                <a:lnTo>
                  <a:pt x="476249" y="238124"/>
                </a:lnTo>
                <a:lnTo>
                  <a:pt x="476249" y="245923"/>
                </a:lnTo>
                <a:lnTo>
                  <a:pt x="470152" y="292229"/>
                </a:lnTo>
                <a:lnTo>
                  <a:pt x="455139" y="336456"/>
                </a:lnTo>
                <a:lnTo>
                  <a:pt x="431785" y="376904"/>
                </a:lnTo>
                <a:lnTo>
                  <a:pt x="400990" y="412019"/>
                </a:lnTo>
                <a:lnTo>
                  <a:pt x="363934" y="440451"/>
                </a:lnTo>
                <a:lnTo>
                  <a:pt x="322045" y="461107"/>
                </a:lnTo>
                <a:lnTo>
                  <a:pt x="276931" y="473195"/>
                </a:lnTo>
                <a:lnTo>
                  <a:pt x="253704" y="475867"/>
                </a:lnTo>
                <a:lnTo>
                  <a:pt x="245923" y="476249"/>
                </a:lnTo>
                <a:close/>
              </a:path>
            </a:pathLst>
          </a:custGeom>
          <a:solidFill>
            <a:srgbClr val="FF6A3A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25CFDD63-CACE-4600-B87A-037DA60F7474}"/>
              </a:ext>
            </a:extLst>
          </p:cNvPr>
          <p:cNvGrpSpPr/>
          <p:nvPr/>
        </p:nvGrpSpPr>
        <p:grpSpPr>
          <a:xfrm>
            <a:off x="828087" y="597213"/>
            <a:ext cx="411695" cy="411695"/>
            <a:chOff x="828087" y="505773"/>
            <a:chExt cx="411695" cy="411695"/>
          </a:xfrm>
        </p:grpSpPr>
        <p:sp>
          <p:nvSpPr>
            <p:cNvPr id="61" name="object 20">
              <a:extLst>
                <a:ext uri="{FF2B5EF4-FFF2-40B4-BE49-F238E27FC236}">
                  <a16:creationId xmlns:a16="http://schemas.microsoft.com/office/drawing/2014/main" id="{97CA696B-82C9-48C2-9A2E-4950A88E9DCE}"/>
                </a:ext>
              </a:extLst>
            </p:cNvPr>
            <p:cNvSpPr/>
            <p:nvPr/>
          </p:nvSpPr>
          <p:spPr>
            <a:xfrm>
              <a:off x="828087" y="505773"/>
              <a:ext cx="411695" cy="411695"/>
            </a:xfrm>
            <a:custGeom>
              <a:avLst/>
              <a:gdLst/>
              <a:ahLst/>
              <a:cxnLst/>
              <a:rect l="l" t="t" r="r" b="b"/>
              <a:pathLst>
                <a:path w="476250" h="476250">
                  <a:moveTo>
                    <a:pt x="245923" y="476249"/>
                  </a:moveTo>
                  <a:lnTo>
                    <a:pt x="230326" y="476249"/>
                  </a:lnTo>
                  <a:lnTo>
                    <a:pt x="222546" y="475867"/>
                  </a:lnTo>
                  <a:lnTo>
                    <a:pt x="184020" y="470152"/>
                  </a:lnTo>
                  <a:lnTo>
                    <a:pt x="139793" y="455138"/>
                  </a:lnTo>
                  <a:lnTo>
                    <a:pt x="99345" y="431785"/>
                  </a:lnTo>
                  <a:lnTo>
                    <a:pt x="64230" y="400989"/>
                  </a:lnTo>
                  <a:lnTo>
                    <a:pt x="35798" y="363935"/>
                  </a:lnTo>
                  <a:lnTo>
                    <a:pt x="15141" y="322045"/>
                  </a:lnTo>
                  <a:lnTo>
                    <a:pt x="3053" y="276931"/>
                  </a:lnTo>
                  <a:lnTo>
                    <a:pt x="0" y="245923"/>
                  </a:lnTo>
                  <a:lnTo>
                    <a:pt x="0" y="230326"/>
                  </a:lnTo>
                  <a:lnTo>
                    <a:pt x="6096" y="184019"/>
                  </a:lnTo>
                  <a:lnTo>
                    <a:pt x="21110" y="139792"/>
                  </a:lnTo>
                  <a:lnTo>
                    <a:pt x="44463" y="99345"/>
                  </a:lnTo>
                  <a:lnTo>
                    <a:pt x="75259" y="64230"/>
                  </a:lnTo>
                  <a:lnTo>
                    <a:pt x="112314" y="35798"/>
                  </a:lnTo>
                  <a:lnTo>
                    <a:pt x="154203" y="15141"/>
                  </a:lnTo>
                  <a:lnTo>
                    <a:pt x="199318" y="3053"/>
                  </a:lnTo>
                  <a:lnTo>
                    <a:pt x="230326" y="0"/>
                  </a:lnTo>
                  <a:lnTo>
                    <a:pt x="245923" y="0"/>
                  </a:lnTo>
                  <a:lnTo>
                    <a:pt x="292229" y="6096"/>
                  </a:lnTo>
                  <a:lnTo>
                    <a:pt x="336456" y="21110"/>
                  </a:lnTo>
                  <a:lnTo>
                    <a:pt x="376904" y="44463"/>
                  </a:lnTo>
                  <a:lnTo>
                    <a:pt x="412019" y="75259"/>
                  </a:lnTo>
                  <a:lnTo>
                    <a:pt x="440451" y="112314"/>
                  </a:lnTo>
                  <a:lnTo>
                    <a:pt x="461107" y="154203"/>
                  </a:lnTo>
                  <a:lnTo>
                    <a:pt x="473196" y="199318"/>
                  </a:lnTo>
                  <a:lnTo>
                    <a:pt x="476249" y="230326"/>
                  </a:lnTo>
                  <a:lnTo>
                    <a:pt x="476249" y="238124"/>
                  </a:lnTo>
                  <a:lnTo>
                    <a:pt x="476249" y="245923"/>
                  </a:lnTo>
                  <a:lnTo>
                    <a:pt x="470152" y="292229"/>
                  </a:lnTo>
                  <a:lnTo>
                    <a:pt x="455139" y="336456"/>
                  </a:lnTo>
                  <a:lnTo>
                    <a:pt x="431785" y="376904"/>
                  </a:lnTo>
                  <a:lnTo>
                    <a:pt x="400990" y="412019"/>
                  </a:lnTo>
                  <a:lnTo>
                    <a:pt x="363934" y="440451"/>
                  </a:lnTo>
                  <a:lnTo>
                    <a:pt x="322045" y="461107"/>
                  </a:lnTo>
                  <a:lnTo>
                    <a:pt x="276931" y="473195"/>
                  </a:lnTo>
                  <a:lnTo>
                    <a:pt x="253704" y="475867"/>
                  </a:lnTo>
                  <a:lnTo>
                    <a:pt x="245923" y="476249"/>
                  </a:lnTo>
                  <a:close/>
                </a:path>
              </a:pathLst>
            </a:custGeom>
            <a:solidFill>
              <a:srgbClr val="FF6A3A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9" name="object 6">
              <a:extLst>
                <a:ext uri="{FF2B5EF4-FFF2-40B4-BE49-F238E27FC236}">
                  <a16:creationId xmlns:a16="http://schemas.microsoft.com/office/drawing/2014/main" id="{07D2B9F1-7FC3-4FF4-B488-D03089C55FA5}"/>
                </a:ext>
              </a:extLst>
            </p:cNvPr>
            <p:cNvPicPr/>
            <p:nvPr/>
          </p:nvPicPr>
          <p:blipFill>
            <a:blip r:embed="rId3" cstate="print">
              <a:biLevel thresh="25000"/>
            </a:blip>
            <a:stretch>
              <a:fillRect/>
            </a:stretch>
          </p:blipFill>
          <p:spPr>
            <a:xfrm>
              <a:off x="967259" y="621132"/>
              <a:ext cx="133349" cy="180974"/>
            </a:xfrm>
            <a:prstGeom prst="rect">
              <a:avLst/>
            </a:prstGeom>
          </p:spPr>
        </p:pic>
      </p:grpSp>
      <p:pic>
        <p:nvPicPr>
          <p:cNvPr id="33" name="object 13">
            <a:extLst>
              <a:ext uri="{FF2B5EF4-FFF2-40B4-BE49-F238E27FC236}">
                <a16:creationId xmlns:a16="http://schemas.microsoft.com/office/drawing/2014/main" id="{94BE97AA-4B4B-48A2-BA7C-F0A4B9F501A0}"/>
              </a:ext>
            </a:extLst>
          </p:cNvPr>
          <p:cNvPicPr/>
          <p:nvPr/>
        </p:nvPicPr>
        <p:blipFill>
          <a:blip r:embed="rId4" cstate="print">
            <a:biLevel thresh="25000"/>
          </a:blip>
          <a:stretch>
            <a:fillRect/>
          </a:stretch>
        </p:blipFill>
        <p:spPr>
          <a:xfrm>
            <a:off x="919635" y="2802017"/>
            <a:ext cx="228599" cy="180974"/>
          </a:xfrm>
          <a:prstGeom prst="rect">
            <a:avLst/>
          </a:prstGeom>
        </p:spPr>
      </p:pic>
      <p:pic>
        <p:nvPicPr>
          <p:cNvPr id="34" name="object 15">
            <a:extLst>
              <a:ext uri="{FF2B5EF4-FFF2-40B4-BE49-F238E27FC236}">
                <a16:creationId xmlns:a16="http://schemas.microsoft.com/office/drawing/2014/main" id="{2E1CB39F-A39C-46AD-AE10-94D323AA95A1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38685" y="4976810"/>
            <a:ext cx="190499" cy="152399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49BAE4DE-6C32-89B5-A1F1-AF093B6E29DA}"/>
              </a:ext>
            </a:extLst>
          </p:cNvPr>
          <p:cNvSpPr txBox="1"/>
          <p:nvPr/>
        </p:nvSpPr>
        <p:spPr>
          <a:xfrm>
            <a:off x="967259" y="2686657"/>
            <a:ext cx="10396654" cy="1897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8663" indent="-457200">
              <a:lnSpc>
                <a:spcPct val="100000"/>
              </a:lnSpc>
              <a:spcBef>
                <a:spcPts val="1035"/>
              </a:spcBef>
              <a:buFont typeface="+mj-ea"/>
              <a:buAutoNum type="ea1ChtPeriod" startAt="11"/>
            </a:pPr>
            <a:r>
              <a:rPr lang="zh-TW" altLang="en-US" sz="2400" b="1" dirty="0">
                <a:solidFill>
                  <a:srgbClr val="FF6A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中午用餐事宜</a:t>
            </a:r>
            <a:endParaRPr lang="en-US" altLang="zh-TW" sz="2400" b="1" dirty="0">
              <a:solidFill>
                <a:srgbClr val="FF6A3A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769620" indent="-103505">
              <a:lnSpc>
                <a:spcPct val="100000"/>
              </a:lnSpc>
              <a:spcBef>
                <a:spcPts val="825"/>
              </a:spcBef>
              <a:buSzPct val="93333"/>
              <a:buFont typeface="Arial"/>
              <a:buChar char="•"/>
              <a:tabLst>
                <a:tab pos="769620" algn="l"/>
              </a:tabLst>
            </a:pP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為避免影響上、下午場參觀學校進退場，造成交通壅塞，請各校用餐時間請自行調整 安排。</a:t>
            </a:r>
            <a:endParaRPr lang="en-US" altLang="zh-TW" sz="2000" dirty="0">
              <a:solidFill>
                <a:srgbClr val="374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69620" indent="-103505">
              <a:spcBef>
                <a:spcPts val="825"/>
              </a:spcBef>
              <a:buSzPct val="93333"/>
              <a:buFont typeface="Arial"/>
              <a:buChar char="•"/>
              <a:tabLst>
                <a:tab pos="769620" algn="l"/>
              </a:tabLst>
            </a:pPr>
            <a:r>
              <a:rPr lang="zh-TW" altLang="en-US" sz="200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下午參觀新北美術館與溪北地區公共空間的學校，由教育局補助餐費 午餐請學校自理，用餐場地安排稍後由文化局說明    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23DD778-588D-4553-3241-DA50E6382408}"/>
              </a:ext>
            </a:extLst>
          </p:cNvPr>
          <p:cNvSpPr txBox="1"/>
          <p:nvPr/>
        </p:nvSpPr>
        <p:spPr>
          <a:xfrm>
            <a:off x="938685" y="4868343"/>
            <a:ext cx="10425228" cy="2600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8663" indent="-457200">
              <a:spcBef>
                <a:spcPts val="1035"/>
              </a:spcBef>
              <a:buFont typeface="+mj-ea"/>
              <a:buAutoNum type="ea1ChtPeriod" startAt="12"/>
            </a:pPr>
            <a:r>
              <a:rPr lang="zh-TW" altLang="en-US" sz="2400" b="1" dirty="0">
                <a:solidFill>
                  <a:srgbClr val="FF6A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相關表件下載處</a:t>
            </a:r>
            <a:endParaRPr lang="en-US" altLang="zh-TW" sz="2400" b="1" dirty="0">
              <a:solidFill>
                <a:srgbClr val="FF6A3A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769620" indent="-103505">
              <a:lnSpc>
                <a:spcPct val="100000"/>
              </a:lnSpc>
              <a:spcBef>
                <a:spcPts val="825"/>
              </a:spcBef>
              <a:buSzPct val="93333"/>
              <a:buFont typeface="Arial"/>
              <a:buChar char="•"/>
              <a:tabLst>
                <a:tab pos="769620" algn="l"/>
              </a:tabLst>
            </a:pP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相關表件可至</a:t>
            </a:r>
            <a:r>
              <a:rPr lang="en-US" altLang="zh-TW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【</a:t>
            </a: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新北市社教資源網</a:t>
            </a:r>
            <a:r>
              <a:rPr lang="en-US" altLang="zh-TW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/</a:t>
            </a: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藝術教育</a:t>
            </a:r>
            <a:r>
              <a:rPr lang="en-US" altLang="zh-TW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/</a:t>
            </a: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</a:t>
            </a:r>
            <a:r>
              <a:rPr lang="en-US" altLang="zh-TW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】</a:t>
            </a: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連結處下載使用。</a:t>
            </a:r>
            <a:endParaRPr lang="en-US" altLang="zh-TW" sz="2000" dirty="0">
              <a:solidFill>
                <a:srgbClr val="37405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769620" indent="-103505">
              <a:lnSpc>
                <a:spcPct val="100000"/>
              </a:lnSpc>
              <a:spcBef>
                <a:spcPts val="825"/>
              </a:spcBef>
              <a:buSzPct val="93333"/>
              <a:buFont typeface="Arial"/>
              <a:buChar char="•"/>
              <a:tabLst>
                <a:tab pos="769620" algn="l"/>
              </a:tabLst>
            </a:pP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第二行政中心地址</a:t>
            </a:r>
            <a:r>
              <a:rPr lang="en-US" altLang="zh-TW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:</a:t>
            </a: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新北市三重區重新路五段與光復路口</a:t>
            </a:r>
          </a:p>
          <a:p>
            <a:pPr marL="769620" indent="-103505">
              <a:lnSpc>
                <a:spcPct val="100000"/>
              </a:lnSpc>
              <a:spcBef>
                <a:spcPts val="825"/>
              </a:spcBef>
              <a:buSzPct val="93333"/>
              <a:buFont typeface="Arial"/>
              <a:buChar char="•"/>
              <a:tabLst>
                <a:tab pos="769620" algn="l"/>
              </a:tabLst>
            </a:pP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新北藝術館地址</a:t>
            </a:r>
            <a:r>
              <a:rPr lang="en-US" altLang="zh-TW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:</a:t>
            </a: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新北市鶯歌區館前路</a:t>
            </a:r>
            <a:r>
              <a:rPr lang="en-US" altLang="zh-TW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300</a:t>
            </a:r>
            <a:r>
              <a:rPr lang="zh-TW" altLang="en-US" sz="2000" dirty="0">
                <a:solidFill>
                  <a:srgbClr val="374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號</a:t>
            </a:r>
          </a:p>
          <a:p>
            <a:pPr marL="666115">
              <a:lnSpc>
                <a:spcPct val="100000"/>
              </a:lnSpc>
              <a:spcBef>
                <a:spcPts val="825"/>
              </a:spcBef>
              <a:buSzPct val="93333"/>
              <a:tabLst>
                <a:tab pos="769620" algn="l"/>
              </a:tabLst>
            </a:pPr>
            <a:endParaRPr lang="zh-TW" altLang="en-US" sz="2000" dirty="0">
              <a:solidFill>
                <a:srgbClr val="37405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614363" indent="-342900">
              <a:lnSpc>
                <a:spcPct val="100000"/>
              </a:lnSpc>
              <a:spcBef>
                <a:spcPts val="1035"/>
              </a:spcBef>
              <a:buFont typeface="+mj-ea"/>
              <a:buAutoNum type="ea1ChtPeriod" startAt="9"/>
            </a:pPr>
            <a:endParaRPr lang="zh-TW" altLang="en-US" sz="2400" b="1" dirty="0">
              <a:solidFill>
                <a:srgbClr val="FF6A3A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15563459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B0B30482-0D47-4426-9159-593664697E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FF6A3A"/>
          </a:solidFill>
        </p:spPr>
        <p:txBody>
          <a:bodyPr wrap="square" lIns="0" tIns="0" rIns="0" bIns="0" rtlCol="0"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E18E4BAE-12A1-4CF0-83AB-19075D755FC5}"/>
              </a:ext>
            </a:extLst>
          </p:cNvPr>
          <p:cNvSpPr txBox="1">
            <a:spLocks/>
          </p:cNvSpPr>
          <p:nvPr/>
        </p:nvSpPr>
        <p:spPr>
          <a:xfrm>
            <a:off x="3467354" y="3117841"/>
            <a:ext cx="5257293" cy="1174681"/>
          </a:xfrm>
          <a:prstGeom prst="rect">
            <a:avLst/>
          </a:prstGeom>
        </p:spPr>
        <p:txBody>
          <a:bodyPr vert="horz" wrap="square" lIns="0" tIns="10922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 algn="dist">
              <a:lnSpc>
                <a:spcPts val="8330"/>
              </a:lnSpc>
              <a:spcBef>
                <a:spcPts val="860"/>
              </a:spcBef>
            </a:pPr>
            <a:r>
              <a:rPr lang="zh-TW" altLang="en-US" sz="8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algun Gothic"/>
              </a:rPr>
              <a:t>感謝聆聽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59DD809-4039-40B9-98A2-4E6BF7253D78}"/>
              </a:ext>
            </a:extLst>
          </p:cNvPr>
          <p:cNvSpPr txBox="1"/>
          <p:nvPr/>
        </p:nvSpPr>
        <p:spPr>
          <a:xfrm>
            <a:off x="761488" y="634629"/>
            <a:ext cx="61092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800" b="1" spc="-104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algun Gothic"/>
              </a:rPr>
              <a:t>新北市</a:t>
            </a:r>
            <a:r>
              <a:rPr lang="en-US" altLang="zh-TW" sz="2800" b="1" spc="-52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rebuchet MS"/>
              </a:rPr>
              <a:t>115</a:t>
            </a:r>
            <a:r>
              <a:rPr lang="zh-TW" altLang="en-US" sz="2800" b="1" spc="-106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algun Gothic"/>
              </a:rPr>
              <a:t>學年度藝術滿城香活動</a:t>
            </a:r>
          </a:p>
          <a:p>
            <a:pPr algn="dist"/>
            <a:endParaRPr lang="en-US" altLang="zh-TW" sz="2800" b="1" spc="-106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algun Gothic"/>
            </a:endParaRPr>
          </a:p>
        </p:txBody>
      </p:sp>
      <p:pic>
        <p:nvPicPr>
          <p:cNvPr id="11" name="object 22">
            <a:extLst>
              <a:ext uri="{FF2B5EF4-FFF2-40B4-BE49-F238E27FC236}">
                <a16:creationId xmlns:a16="http://schemas.microsoft.com/office/drawing/2014/main" id="{B82AA4AA-43AC-45AC-BE88-12F4EAE5E42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17503" y="-1749859"/>
            <a:ext cx="4198416" cy="4235576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A005DD0E-D7D7-469A-A401-AAC6B196E58B}"/>
              </a:ext>
            </a:extLst>
          </p:cNvPr>
          <p:cNvSpPr/>
          <p:nvPr/>
        </p:nvSpPr>
        <p:spPr>
          <a:xfrm>
            <a:off x="870299" y="1157850"/>
            <a:ext cx="1015061" cy="526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object 22">
            <a:extLst>
              <a:ext uri="{FF2B5EF4-FFF2-40B4-BE49-F238E27FC236}">
                <a16:creationId xmlns:a16="http://schemas.microsoft.com/office/drawing/2014/main" id="{E6FA6A2D-7540-42EF-99E2-09E1AF8A559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 rot="11220909">
            <a:off x="-2180985" y="4533049"/>
            <a:ext cx="4198416" cy="423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90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object 22">
            <a:extLst>
              <a:ext uri="{FF2B5EF4-FFF2-40B4-BE49-F238E27FC236}">
                <a16:creationId xmlns:a16="http://schemas.microsoft.com/office/drawing/2014/main" id="{AB3AD5D3-E6D3-4694-8F19-7FD7A9E30BD0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7094" y="-919725"/>
            <a:ext cx="3772412" cy="3805801"/>
          </a:xfrm>
          <a:prstGeom prst="rect">
            <a:avLst/>
          </a:prstGeom>
        </p:spPr>
      </p:pic>
      <p:sp>
        <p:nvSpPr>
          <p:cNvPr id="30" name="object 2">
            <a:extLst>
              <a:ext uri="{FF2B5EF4-FFF2-40B4-BE49-F238E27FC236}">
                <a16:creationId xmlns:a16="http://schemas.microsoft.com/office/drawing/2014/main" id="{BC3D22BE-EB40-4AEA-A6B2-6B7C8E5D24B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FF6A3A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object 3">
            <a:extLst>
              <a:ext uri="{FF2B5EF4-FFF2-40B4-BE49-F238E27FC236}">
                <a16:creationId xmlns:a16="http://schemas.microsoft.com/office/drawing/2014/main" id="{8F38274D-3178-4610-80B2-58A3F46DC751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2501409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zh-TW" altLang="en-US" sz="3200" b="1" spc="-43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與會來賓介紹 </a:t>
            </a: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CA638438-3723-4582-BB68-35244EABB0C7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7E748494-7A5E-4A53-B4AA-69C41F7D3B7B}"/>
              </a:ext>
            </a:extLst>
          </p:cNvPr>
          <p:cNvGrpSpPr/>
          <p:nvPr/>
        </p:nvGrpSpPr>
        <p:grpSpPr>
          <a:xfrm>
            <a:off x="657229" y="2239892"/>
            <a:ext cx="11074281" cy="3805801"/>
            <a:chOff x="657224" y="4429123"/>
            <a:chExt cx="9543987" cy="857251"/>
          </a:xfrm>
        </p:grpSpPr>
        <p:sp>
          <p:nvSpPr>
            <p:cNvPr id="23" name="object 17">
              <a:extLst>
                <a:ext uri="{FF2B5EF4-FFF2-40B4-BE49-F238E27FC236}">
                  <a16:creationId xmlns:a16="http://schemas.microsoft.com/office/drawing/2014/main" id="{64C42E4A-FE24-46DE-ABDA-74DA3309F610}"/>
                </a:ext>
              </a:extLst>
            </p:cNvPr>
            <p:cNvSpPr/>
            <p:nvPr/>
          </p:nvSpPr>
          <p:spPr>
            <a:xfrm>
              <a:off x="695324" y="4429123"/>
              <a:ext cx="9505887" cy="857250"/>
            </a:xfrm>
            <a:custGeom>
              <a:avLst/>
              <a:gdLst/>
              <a:ahLst/>
              <a:cxnLst/>
              <a:rect l="l" t="t" r="r" b="b"/>
              <a:pathLst>
                <a:path w="9505950" h="857250">
                  <a:moveTo>
                    <a:pt x="9472901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9472901" y="0"/>
                  </a:lnTo>
                  <a:lnTo>
                    <a:pt x="9477760" y="966"/>
                  </a:lnTo>
                  <a:lnTo>
                    <a:pt x="9504981" y="28187"/>
                  </a:lnTo>
                  <a:lnTo>
                    <a:pt x="9505948" y="33047"/>
                  </a:lnTo>
                  <a:lnTo>
                    <a:pt x="9505948" y="824201"/>
                  </a:lnTo>
                  <a:lnTo>
                    <a:pt x="9477760" y="856282"/>
                  </a:lnTo>
                  <a:lnTo>
                    <a:pt x="9472901" y="857249"/>
                  </a:lnTo>
                  <a:close/>
                </a:path>
              </a:pathLst>
            </a:custGeom>
            <a:solidFill>
              <a:srgbClr val="FFF5F0"/>
            </a:solidFill>
          </p:spPr>
          <p:txBody>
            <a:bodyPr wrap="square" lIns="0" tIns="0" rIns="0" bIns="0" rtlCol="0"/>
            <a:lstStyle/>
            <a:p>
              <a:endParaRPr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7C4388BB-5B5A-459B-93B8-84438E2A2422}"/>
                </a:ext>
              </a:extLst>
            </p:cNvPr>
            <p:cNvSpPr/>
            <p:nvPr/>
          </p:nvSpPr>
          <p:spPr>
            <a:xfrm>
              <a:off x="657224" y="4429124"/>
              <a:ext cx="38100" cy="857250"/>
            </a:xfrm>
            <a:custGeom>
              <a:avLst/>
              <a:gdLst/>
              <a:ahLst/>
              <a:cxnLst/>
              <a:rect l="l" t="t" r="r" b="b"/>
              <a:pathLst>
                <a:path w="38100" h="857250">
                  <a:moveTo>
                    <a:pt x="38099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857249"/>
                  </a:lnTo>
                  <a:close/>
                </a:path>
              </a:pathLst>
            </a:custGeom>
            <a:solidFill>
              <a:srgbClr val="FF6A3A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文字方塊 1">
            <a:extLst>
              <a:ext uri="{FF2B5EF4-FFF2-40B4-BE49-F238E27FC236}">
                <a16:creationId xmlns:a16="http://schemas.microsoft.com/office/drawing/2014/main" id="{5DA558A1-02B4-AF9C-467A-CB3B5A4E4E11}"/>
              </a:ext>
            </a:extLst>
          </p:cNvPr>
          <p:cNvSpPr txBox="1"/>
          <p:nvPr/>
        </p:nvSpPr>
        <p:spPr>
          <a:xfrm>
            <a:off x="1243316" y="2506259"/>
            <a:ext cx="847817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    育    局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吳思穎輔導員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    化    局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(</a:t>
            </a:r>
            <a:r>
              <a:rPr lang="zh-TW" altLang="en-US" sz="2800" b="1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陳俞伶股長、曾芳琪輔導員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  榮  國  小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曾柏勳主任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三多  國  小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陳文祥主任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國立臺灣戲曲學院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趙芩小姐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87702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object 22">
            <a:extLst>
              <a:ext uri="{FF2B5EF4-FFF2-40B4-BE49-F238E27FC236}">
                <a16:creationId xmlns:a16="http://schemas.microsoft.com/office/drawing/2014/main" id="{AB3AD5D3-E6D3-4694-8F19-7FD7A9E30BD0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7094" y="-919725"/>
            <a:ext cx="3772412" cy="3805801"/>
          </a:xfrm>
          <a:prstGeom prst="rect">
            <a:avLst/>
          </a:prstGeom>
        </p:spPr>
      </p:pic>
      <p:sp>
        <p:nvSpPr>
          <p:cNvPr id="30" name="object 2">
            <a:extLst>
              <a:ext uri="{FF2B5EF4-FFF2-40B4-BE49-F238E27FC236}">
                <a16:creationId xmlns:a16="http://schemas.microsoft.com/office/drawing/2014/main" id="{BC3D22BE-EB40-4AEA-A6B2-6B7C8E5D24B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FF6A3A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object 3">
            <a:extLst>
              <a:ext uri="{FF2B5EF4-FFF2-40B4-BE49-F238E27FC236}">
                <a16:creationId xmlns:a16="http://schemas.microsoft.com/office/drawing/2014/main" id="{8F38274D-3178-4610-80B2-58A3F46DC751}"/>
              </a:ext>
            </a:extLst>
          </p:cNvPr>
          <p:cNvSpPr txBox="1">
            <a:spLocks/>
          </p:cNvSpPr>
          <p:nvPr/>
        </p:nvSpPr>
        <p:spPr>
          <a:xfrm>
            <a:off x="596897" y="318226"/>
            <a:ext cx="979655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zh-TW" altLang="en-US" sz="3200" b="1" spc="-43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致 詞</a:t>
            </a: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CA638438-3723-4582-BB68-35244EABB0C7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7E748494-7A5E-4A53-B4AA-69C41F7D3B7B}"/>
              </a:ext>
            </a:extLst>
          </p:cNvPr>
          <p:cNvGrpSpPr/>
          <p:nvPr/>
        </p:nvGrpSpPr>
        <p:grpSpPr>
          <a:xfrm>
            <a:off x="657229" y="2886075"/>
            <a:ext cx="11074281" cy="1571627"/>
            <a:chOff x="657224" y="4429123"/>
            <a:chExt cx="9543987" cy="857251"/>
          </a:xfrm>
        </p:grpSpPr>
        <p:sp>
          <p:nvSpPr>
            <p:cNvPr id="23" name="object 17">
              <a:extLst>
                <a:ext uri="{FF2B5EF4-FFF2-40B4-BE49-F238E27FC236}">
                  <a16:creationId xmlns:a16="http://schemas.microsoft.com/office/drawing/2014/main" id="{64C42E4A-FE24-46DE-ABDA-74DA3309F610}"/>
                </a:ext>
              </a:extLst>
            </p:cNvPr>
            <p:cNvSpPr/>
            <p:nvPr/>
          </p:nvSpPr>
          <p:spPr>
            <a:xfrm>
              <a:off x="695324" y="4429123"/>
              <a:ext cx="9505887" cy="857250"/>
            </a:xfrm>
            <a:custGeom>
              <a:avLst/>
              <a:gdLst/>
              <a:ahLst/>
              <a:cxnLst/>
              <a:rect l="l" t="t" r="r" b="b"/>
              <a:pathLst>
                <a:path w="9505950" h="857250">
                  <a:moveTo>
                    <a:pt x="9472901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9472901" y="0"/>
                  </a:lnTo>
                  <a:lnTo>
                    <a:pt x="9477760" y="966"/>
                  </a:lnTo>
                  <a:lnTo>
                    <a:pt x="9504981" y="28187"/>
                  </a:lnTo>
                  <a:lnTo>
                    <a:pt x="9505948" y="33047"/>
                  </a:lnTo>
                  <a:lnTo>
                    <a:pt x="9505948" y="824201"/>
                  </a:lnTo>
                  <a:lnTo>
                    <a:pt x="9477760" y="856282"/>
                  </a:lnTo>
                  <a:lnTo>
                    <a:pt x="9472901" y="857249"/>
                  </a:lnTo>
                  <a:close/>
                </a:path>
              </a:pathLst>
            </a:custGeom>
            <a:solidFill>
              <a:srgbClr val="FFF5F0"/>
            </a:solidFill>
          </p:spPr>
          <p:txBody>
            <a:bodyPr wrap="square" lIns="0" tIns="0" rIns="0" bIns="0" rtlCol="0"/>
            <a:lstStyle/>
            <a:p>
              <a:endParaRPr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7C4388BB-5B5A-459B-93B8-84438E2A2422}"/>
                </a:ext>
              </a:extLst>
            </p:cNvPr>
            <p:cNvSpPr/>
            <p:nvPr/>
          </p:nvSpPr>
          <p:spPr>
            <a:xfrm>
              <a:off x="657224" y="4429124"/>
              <a:ext cx="38100" cy="857250"/>
            </a:xfrm>
            <a:custGeom>
              <a:avLst/>
              <a:gdLst/>
              <a:ahLst/>
              <a:cxnLst/>
              <a:rect l="l" t="t" r="r" b="b"/>
              <a:pathLst>
                <a:path w="38100" h="857250">
                  <a:moveTo>
                    <a:pt x="38099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857249"/>
                  </a:lnTo>
                  <a:close/>
                </a:path>
              </a:pathLst>
            </a:custGeom>
            <a:solidFill>
              <a:srgbClr val="FF6A3A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文字方塊 1">
            <a:extLst>
              <a:ext uri="{FF2B5EF4-FFF2-40B4-BE49-F238E27FC236}">
                <a16:creationId xmlns:a16="http://schemas.microsoft.com/office/drawing/2014/main" id="{5DA558A1-02B4-AF9C-467A-CB3B5A4E4E11}"/>
              </a:ext>
            </a:extLst>
          </p:cNvPr>
          <p:cNvSpPr txBox="1"/>
          <p:nvPr/>
        </p:nvSpPr>
        <p:spPr>
          <a:xfrm>
            <a:off x="1977387" y="3164055"/>
            <a:ext cx="84781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教育局</a:t>
            </a:r>
            <a:r>
              <a:rPr lang="en-US" alt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 (</a:t>
            </a:r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吳思穎輔導員</a:t>
            </a:r>
            <a:r>
              <a:rPr lang="en-US" alt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6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6806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object 22">
            <a:extLst>
              <a:ext uri="{FF2B5EF4-FFF2-40B4-BE49-F238E27FC236}">
                <a16:creationId xmlns:a16="http://schemas.microsoft.com/office/drawing/2014/main" id="{AB3AD5D3-E6D3-4694-8F19-7FD7A9E30BD0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7094" y="-919725"/>
            <a:ext cx="3772412" cy="3805801"/>
          </a:xfrm>
          <a:prstGeom prst="rect">
            <a:avLst/>
          </a:prstGeom>
        </p:spPr>
      </p:pic>
      <p:sp>
        <p:nvSpPr>
          <p:cNvPr id="30" name="object 2">
            <a:extLst>
              <a:ext uri="{FF2B5EF4-FFF2-40B4-BE49-F238E27FC236}">
                <a16:creationId xmlns:a16="http://schemas.microsoft.com/office/drawing/2014/main" id="{BC3D22BE-EB40-4AEA-A6B2-6B7C8E5D24B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FF6A3A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object 3">
            <a:extLst>
              <a:ext uri="{FF2B5EF4-FFF2-40B4-BE49-F238E27FC236}">
                <a16:creationId xmlns:a16="http://schemas.microsoft.com/office/drawing/2014/main" id="{8F38274D-3178-4610-80B2-58A3F46DC751}"/>
              </a:ext>
            </a:extLst>
          </p:cNvPr>
          <p:cNvSpPr txBox="1">
            <a:spLocks/>
          </p:cNvSpPr>
          <p:nvPr/>
        </p:nvSpPr>
        <p:spPr>
          <a:xfrm>
            <a:off x="596897" y="318226"/>
            <a:ext cx="958634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zh-TW" altLang="en-US" sz="3200" b="1" spc="-43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致 詞</a:t>
            </a: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CA638438-3723-4582-BB68-35244EABB0C7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7E748494-7A5E-4A53-B4AA-69C41F7D3B7B}"/>
              </a:ext>
            </a:extLst>
          </p:cNvPr>
          <p:cNvGrpSpPr/>
          <p:nvPr/>
        </p:nvGrpSpPr>
        <p:grpSpPr>
          <a:xfrm>
            <a:off x="657229" y="2886075"/>
            <a:ext cx="11074281" cy="1571627"/>
            <a:chOff x="657224" y="4429123"/>
            <a:chExt cx="9543987" cy="857251"/>
          </a:xfrm>
        </p:grpSpPr>
        <p:sp>
          <p:nvSpPr>
            <p:cNvPr id="23" name="object 17">
              <a:extLst>
                <a:ext uri="{FF2B5EF4-FFF2-40B4-BE49-F238E27FC236}">
                  <a16:creationId xmlns:a16="http://schemas.microsoft.com/office/drawing/2014/main" id="{64C42E4A-FE24-46DE-ABDA-74DA3309F610}"/>
                </a:ext>
              </a:extLst>
            </p:cNvPr>
            <p:cNvSpPr/>
            <p:nvPr/>
          </p:nvSpPr>
          <p:spPr>
            <a:xfrm>
              <a:off x="695324" y="4429123"/>
              <a:ext cx="9505887" cy="857250"/>
            </a:xfrm>
            <a:custGeom>
              <a:avLst/>
              <a:gdLst/>
              <a:ahLst/>
              <a:cxnLst/>
              <a:rect l="l" t="t" r="r" b="b"/>
              <a:pathLst>
                <a:path w="9505950" h="857250">
                  <a:moveTo>
                    <a:pt x="9472901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9472901" y="0"/>
                  </a:lnTo>
                  <a:lnTo>
                    <a:pt x="9477760" y="966"/>
                  </a:lnTo>
                  <a:lnTo>
                    <a:pt x="9504981" y="28187"/>
                  </a:lnTo>
                  <a:lnTo>
                    <a:pt x="9505948" y="33047"/>
                  </a:lnTo>
                  <a:lnTo>
                    <a:pt x="9505948" y="824201"/>
                  </a:lnTo>
                  <a:lnTo>
                    <a:pt x="9477760" y="856282"/>
                  </a:lnTo>
                  <a:lnTo>
                    <a:pt x="9472901" y="857249"/>
                  </a:lnTo>
                  <a:close/>
                </a:path>
              </a:pathLst>
            </a:custGeom>
            <a:solidFill>
              <a:srgbClr val="FFF5F0"/>
            </a:solidFill>
          </p:spPr>
          <p:txBody>
            <a:bodyPr wrap="square" lIns="0" tIns="0" rIns="0" bIns="0" rtlCol="0"/>
            <a:lstStyle/>
            <a:p>
              <a:endParaRPr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7C4388BB-5B5A-459B-93B8-84438E2A2422}"/>
                </a:ext>
              </a:extLst>
            </p:cNvPr>
            <p:cNvSpPr/>
            <p:nvPr/>
          </p:nvSpPr>
          <p:spPr>
            <a:xfrm>
              <a:off x="657224" y="4429124"/>
              <a:ext cx="38100" cy="857250"/>
            </a:xfrm>
            <a:custGeom>
              <a:avLst/>
              <a:gdLst/>
              <a:ahLst/>
              <a:cxnLst/>
              <a:rect l="l" t="t" r="r" b="b"/>
              <a:pathLst>
                <a:path w="38100" h="857250">
                  <a:moveTo>
                    <a:pt x="38099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857249"/>
                  </a:lnTo>
                  <a:close/>
                </a:path>
              </a:pathLst>
            </a:custGeom>
            <a:solidFill>
              <a:srgbClr val="FF6A3A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文字方塊 1">
            <a:extLst>
              <a:ext uri="{FF2B5EF4-FFF2-40B4-BE49-F238E27FC236}">
                <a16:creationId xmlns:a16="http://schemas.microsoft.com/office/drawing/2014/main" id="{5DA558A1-02B4-AF9C-467A-CB3B5A4E4E11}"/>
              </a:ext>
            </a:extLst>
          </p:cNvPr>
          <p:cNvSpPr txBox="1"/>
          <p:nvPr/>
        </p:nvSpPr>
        <p:spPr>
          <a:xfrm>
            <a:off x="2219146" y="3164055"/>
            <a:ext cx="84781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文化局</a:t>
            </a:r>
            <a:r>
              <a:rPr lang="en-US" alt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 (</a:t>
            </a:r>
            <a:r>
              <a:rPr lang="zh-TW" altLang="en-US" sz="6000" b="1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陳俞伶股長</a:t>
            </a:r>
            <a:r>
              <a:rPr lang="en-US" alt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6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76807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object 22">
            <a:extLst>
              <a:ext uri="{FF2B5EF4-FFF2-40B4-BE49-F238E27FC236}">
                <a16:creationId xmlns:a16="http://schemas.microsoft.com/office/drawing/2014/main" id="{AB3AD5D3-E6D3-4694-8F19-7FD7A9E30BD0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7094" y="-919725"/>
            <a:ext cx="3772412" cy="3805801"/>
          </a:xfrm>
          <a:prstGeom prst="rect">
            <a:avLst/>
          </a:prstGeom>
        </p:spPr>
      </p:pic>
      <p:sp>
        <p:nvSpPr>
          <p:cNvPr id="30" name="object 2">
            <a:extLst>
              <a:ext uri="{FF2B5EF4-FFF2-40B4-BE49-F238E27FC236}">
                <a16:creationId xmlns:a16="http://schemas.microsoft.com/office/drawing/2014/main" id="{BC3D22BE-EB40-4AEA-A6B2-6B7C8E5D24B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FF6A3A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object 3">
            <a:extLst>
              <a:ext uri="{FF2B5EF4-FFF2-40B4-BE49-F238E27FC236}">
                <a16:creationId xmlns:a16="http://schemas.microsoft.com/office/drawing/2014/main" id="{8F38274D-3178-4610-80B2-58A3F46DC751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1856106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zh-TW" altLang="en-US" sz="3200" b="1" spc="-43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活動說明</a:t>
            </a: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CA638438-3723-4582-BB68-35244EABB0C7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114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7E748494-7A5E-4A53-B4AA-69C41F7D3B7B}"/>
              </a:ext>
            </a:extLst>
          </p:cNvPr>
          <p:cNvGrpSpPr/>
          <p:nvPr/>
        </p:nvGrpSpPr>
        <p:grpSpPr>
          <a:xfrm>
            <a:off x="554159" y="2886076"/>
            <a:ext cx="11052171" cy="1571625"/>
            <a:chOff x="657224" y="4429124"/>
            <a:chExt cx="9524932" cy="857250"/>
          </a:xfrm>
        </p:grpSpPr>
        <p:sp>
          <p:nvSpPr>
            <p:cNvPr id="23" name="object 17">
              <a:extLst>
                <a:ext uri="{FF2B5EF4-FFF2-40B4-BE49-F238E27FC236}">
                  <a16:creationId xmlns:a16="http://schemas.microsoft.com/office/drawing/2014/main" id="{64C42E4A-FE24-46DE-ABDA-74DA3309F610}"/>
                </a:ext>
              </a:extLst>
            </p:cNvPr>
            <p:cNvSpPr/>
            <p:nvPr/>
          </p:nvSpPr>
          <p:spPr>
            <a:xfrm>
              <a:off x="676269" y="4429124"/>
              <a:ext cx="9505887" cy="857250"/>
            </a:xfrm>
            <a:custGeom>
              <a:avLst/>
              <a:gdLst/>
              <a:ahLst/>
              <a:cxnLst/>
              <a:rect l="l" t="t" r="r" b="b"/>
              <a:pathLst>
                <a:path w="9505950" h="857250">
                  <a:moveTo>
                    <a:pt x="9472901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9472901" y="0"/>
                  </a:lnTo>
                  <a:lnTo>
                    <a:pt x="9477760" y="966"/>
                  </a:lnTo>
                  <a:lnTo>
                    <a:pt x="9504981" y="28187"/>
                  </a:lnTo>
                  <a:lnTo>
                    <a:pt x="9505948" y="33047"/>
                  </a:lnTo>
                  <a:lnTo>
                    <a:pt x="9505948" y="824201"/>
                  </a:lnTo>
                  <a:lnTo>
                    <a:pt x="9477760" y="856282"/>
                  </a:lnTo>
                  <a:lnTo>
                    <a:pt x="9472901" y="857249"/>
                  </a:lnTo>
                  <a:close/>
                </a:path>
              </a:pathLst>
            </a:custGeom>
            <a:solidFill>
              <a:srgbClr val="FFF5F0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7C4388BB-5B5A-459B-93B8-84438E2A2422}"/>
                </a:ext>
              </a:extLst>
            </p:cNvPr>
            <p:cNvSpPr/>
            <p:nvPr/>
          </p:nvSpPr>
          <p:spPr>
            <a:xfrm>
              <a:off x="657224" y="4429124"/>
              <a:ext cx="38100" cy="857250"/>
            </a:xfrm>
            <a:custGeom>
              <a:avLst/>
              <a:gdLst/>
              <a:ahLst/>
              <a:cxnLst/>
              <a:rect l="l" t="t" r="r" b="b"/>
              <a:pathLst>
                <a:path w="38100" h="857250">
                  <a:moveTo>
                    <a:pt x="38099" y="857249"/>
                  </a:moveTo>
                  <a:lnTo>
                    <a:pt x="0" y="857249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857249"/>
                  </a:lnTo>
                  <a:close/>
                </a:path>
              </a:pathLst>
            </a:custGeom>
            <a:solidFill>
              <a:srgbClr val="FF6A3A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25" name="object 19">
            <a:extLst>
              <a:ext uri="{FF2B5EF4-FFF2-40B4-BE49-F238E27FC236}">
                <a16:creationId xmlns:a16="http://schemas.microsoft.com/office/drawing/2014/main" id="{C83F750E-B464-47C1-A2C4-223A2962DA8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9861" y="3149358"/>
            <a:ext cx="279642" cy="279642"/>
          </a:xfrm>
          <a:prstGeom prst="rect">
            <a:avLst/>
          </a:prstGeom>
        </p:spPr>
      </p:pic>
      <p:sp>
        <p:nvSpPr>
          <p:cNvPr id="26" name="object 20">
            <a:extLst>
              <a:ext uri="{FF2B5EF4-FFF2-40B4-BE49-F238E27FC236}">
                <a16:creationId xmlns:a16="http://schemas.microsoft.com/office/drawing/2014/main" id="{44CD1BFB-8159-46D4-81DE-50D38243C474}"/>
              </a:ext>
            </a:extLst>
          </p:cNvPr>
          <p:cNvSpPr txBox="1"/>
          <p:nvPr/>
        </p:nvSpPr>
        <p:spPr>
          <a:xfrm>
            <a:off x="1520996" y="3097460"/>
            <a:ext cx="4469016" cy="38343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zh-TW" altLang="en-US" sz="2400" b="1" spc="-32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若有更新內容，以最新公告為準。</a:t>
            </a:r>
            <a:endParaRPr sz="24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35" name="object 20">
            <a:extLst>
              <a:ext uri="{FF2B5EF4-FFF2-40B4-BE49-F238E27FC236}">
                <a16:creationId xmlns:a16="http://schemas.microsoft.com/office/drawing/2014/main" id="{99A7BEA3-5BC6-4352-9B50-8A4815989D08}"/>
              </a:ext>
            </a:extLst>
          </p:cNvPr>
          <p:cNvSpPr txBox="1"/>
          <p:nvPr/>
        </p:nvSpPr>
        <p:spPr>
          <a:xfrm>
            <a:off x="1520996" y="3648057"/>
            <a:ext cx="8387080" cy="6424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zh-TW" altLang="en-US" sz="2400" b="1" spc="-32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相關電子檔公告於新北市社教資源網</a:t>
            </a:r>
            <a:r>
              <a:rPr lang="en-US" altLang="zh-TW" sz="2400" b="1" spc="-32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/</a:t>
            </a:r>
            <a:r>
              <a:rPr lang="zh-TW" altLang="en-US" sz="2400" b="1" spc="-32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藝術教育</a:t>
            </a:r>
            <a:r>
              <a:rPr lang="en-US" altLang="zh-TW" sz="2400" b="1" spc="-32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/</a:t>
            </a:r>
            <a:r>
              <a:rPr lang="zh-TW" altLang="en-US" sz="2400" b="1" spc="-32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</a:t>
            </a:r>
            <a:endParaRPr lang="en-US" altLang="zh-TW" sz="2400" b="1" spc="-325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（</a:t>
            </a:r>
            <a:r>
              <a:rPr lang="en-US" sz="160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https://lll.ntpc.edu.tw/Module/Work/</a:t>
            </a:r>
            <a:r>
              <a:rPr lang="en-US" sz="160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Index.php?BID</a:t>
            </a:r>
            <a:r>
              <a:rPr lang="en-US" sz="160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=7&amp;CMID=83#LeftMenu）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744551F-3E6B-A84D-0691-C53555A41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9200" y="3969299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1BE572D4-037B-EF70-61B1-2830331997F6}"/>
              </a:ext>
            </a:extLst>
          </p:cNvPr>
          <p:cNvSpPr txBox="1"/>
          <p:nvPr/>
        </p:nvSpPr>
        <p:spPr>
          <a:xfrm>
            <a:off x="9991144" y="5540924"/>
            <a:ext cx="1908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/>
              <a:t>藝術滿城香專區</a:t>
            </a:r>
          </a:p>
        </p:txBody>
      </p:sp>
    </p:spTree>
    <p:extLst>
      <p:ext uri="{BB962C8B-B14F-4D97-AF65-F5344CB8AC3E}">
        <p14:creationId xmlns:p14="http://schemas.microsoft.com/office/powerpoint/2010/main" val="1591642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object 22">
            <a:extLst>
              <a:ext uri="{FF2B5EF4-FFF2-40B4-BE49-F238E27FC236}">
                <a16:creationId xmlns:a16="http://schemas.microsoft.com/office/drawing/2014/main" id="{AB3AD5D3-E6D3-4694-8F19-7FD7A9E30BD0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7094" y="-919725"/>
            <a:ext cx="3772412" cy="3805801"/>
          </a:xfrm>
          <a:prstGeom prst="rect">
            <a:avLst/>
          </a:prstGeom>
        </p:spPr>
      </p:pic>
      <p:sp>
        <p:nvSpPr>
          <p:cNvPr id="30" name="object 2">
            <a:extLst>
              <a:ext uri="{FF2B5EF4-FFF2-40B4-BE49-F238E27FC236}">
                <a16:creationId xmlns:a16="http://schemas.microsoft.com/office/drawing/2014/main" id="{BC3D22BE-EB40-4AEA-A6B2-6B7C8E5D24B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object 3">
            <a:extLst>
              <a:ext uri="{FF2B5EF4-FFF2-40B4-BE49-F238E27FC236}">
                <a16:creationId xmlns:a16="http://schemas.microsoft.com/office/drawing/2014/main" id="{8F38274D-3178-4610-80B2-58A3F46DC751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1856106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zh-TW" altLang="en-US" sz="3200" b="1" spc="-43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活動說明</a:t>
            </a: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CA638438-3723-4582-BB68-35244EABB0C7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23" name="object 17">
            <a:extLst>
              <a:ext uri="{FF2B5EF4-FFF2-40B4-BE49-F238E27FC236}">
                <a16:creationId xmlns:a16="http://schemas.microsoft.com/office/drawing/2014/main" id="{64C42E4A-FE24-46DE-ABDA-74DA3309F610}"/>
              </a:ext>
            </a:extLst>
          </p:cNvPr>
          <p:cNvSpPr/>
          <p:nvPr/>
        </p:nvSpPr>
        <p:spPr>
          <a:xfrm>
            <a:off x="794739" y="2643188"/>
            <a:ext cx="11030072" cy="1143000"/>
          </a:xfrm>
          <a:custGeom>
            <a:avLst/>
            <a:gdLst/>
            <a:ahLst/>
            <a:cxnLst/>
            <a:rect l="l" t="t" r="r" b="b"/>
            <a:pathLst>
              <a:path w="9505950" h="857250">
                <a:moveTo>
                  <a:pt x="9472901" y="857249"/>
                </a:moveTo>
                <a:lnTo>
                  <a:pt x="0" y="857249"/>
                </a:lnTo>
                <a:lnTo>
                  <a:pt x="0" y="0"/>
                </a:lnTo>
                <a:lnTo>
                  <a:pt x="9472901" y="0"/>
                </a:lnTo>
                <a:lnTo>
                  <a:pt x="9477760" y="966"/>
                </a:lnTo>
                <a:lnTo>
                  <a:pt x="9504981" y="28187"/>
                </a:lnTo>
                <a:lnTo>
                  <a:pt x="9505948" y="33047"/>
                </a:lnTo>
                <a:lnTo>
                  <a:pt x="9505948" y="824201"/>
                </a:lnTo>
                <a:lnTo>
                  <a:pt x="9477760" y="856282"/>
                </a:lnTo>
                <a:lnTo>
                  <a:pt x="9472901" y="857249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r>
              <a:rPr lang="zh-TW" altLang="en-US" sz="4600" b="1" spc="-43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教 育 局 </a:t>
            </a:r>
            <a:r>
              <a:rPr lang="en-US" altLang="zh-TW" sz="4600" b="1" spc="-43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-</a:t>
            </a:r>
            <a:r>
              <a:rPr lang="zh-TW" altLang="en-US" sz="4600" b="1" spc="-43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 表 演 藝 術 欣 賞</a:t>
            </a:r>
          </a:p>
        </p:txBody>
      </p:sp>
    </p:spTree>
    <p:extLst>
      <p:ext uri="{BB962C8B-B14F-4D97-AF65-F5344CB8AC3E}">
        <p14:creationId xmlns:p14="http://schemas.microsoft.com/office/powerpoint/2010/main" val="1256655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22">
            <a:extLst>
              <a:ext uri="{FF2B5EF4-FFF2-40B4-BE49-F238E27FC236}">
                <a16:creationId xmlns:a16="http://schemas.microsoft.com/office/drawing/2014/main" id="{15AD4D0E-3DE8-484A-A0EC-6BE36AFD33CA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7094" y="-919725"/>
            <a:ext cx="3772412" cy="3805801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4D0D8850-3369-4911-A128-0D2B075E92E3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8F9793FC-3ACF-40FE-B249-256D2905DC2E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2776617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spc="-43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活動流程表</a:t>
            </a: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sz="3200" b="1" spc="-430" dirty="0">
              <a:solidFill>
                <a:schemeClr val="accent4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5EBC272-72A8-460E-B5C2-8C9E6D53374B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graphicFrame>
        <p:nvGraphicFramePr>
          <p:cNvPr id="5" name="表格 34">
            <a:extLst>
              <a:ext uri="{FF2B5EF4-FFF2-40B4-BE49-F238E27FC236}">
                <a16:creationId xmlns:a16="http://schemas.microsoft.com/office/drawing/2014/main" id="{141A16A8-AD7F-4318-AA32-F658F49388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445728"/>
              </p:ext>
            </p:extLst>
          </p:nvPr>
        </p:nvGraphicFramePr>
        <p:xfrm>
          <a:off x="435006" y="1421285"/>
          <a:ext cx="11532093" cy="4743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731">
                  <a:extLst>
                    <a:ext uri="{9D8B030D-6E8A-4147-A177-3AD203B41FA5}">
                      <a16:colId xmlns:a16="http://schemas.microsoft.com/office/drawing/2014/main" val="1108386110"/>
                    </a:ext>
                  </a:extLst>
                </a:gridCol>
                <a:gridCol w="1962001">
                  <a:extLst>
                    <a:ext uri="{9D8B030D-6E8A-4147-A177-3AD203B41FA5}">
                      <a16:colId xmlns:a16="http://schemas.microsoft.com/office/drawing/2014/main" val="4200083594"/>
                    </a:ext>
                  </a:extLst>
                </a:gridCol>
                <a:gridCol w="1899821">
                  <a:extLst>
                    <a:ext uri="{9D8B030D-6E8A-4147-A177-3AD203B41FA5}">
                      <a16:colId xmlns:a16="http://schemas.microsoft.com/office/drawing/2014/main" val="3600849177"/>
                    </a:ext>
                  </a:extLst>
                </a:gridCol>
                <a:gridCol w="1944210">
                  <a:extLst>
                    <a:ext uri="{9D8B030D-6E8A-4147-A177-3AD203B41FA5}">
                      <a16:colId xmlns:a16="http://schemas.microsoft.com/office/drawing/2014/main" val="2793214642"/>
                    </a:ext>
                  </a:extLst>
                </a:gridCol>
                <a:gridCol w="4838330">
                  <a:extLst>
                    <a:ext uri="{9D8B030D-6E8A-4147-A177-3AD203B41FA5}">
                      <a16:colId xmlns:a16="http://schemas.microsoft.com/office/drawing/2014/main" val="3268398670"/>
                    </a:ext>
                  </a:extLst>
                </a:gridCol>
              </a:tblGrid>
              <a:tr h="163832">
                <a:tc>
                  <a:txBody>
                    <a:bodyPr/>
                    <a:lstStyle/>
                    <a:p>
                      <a:pPr algn="ctr"/>
                      <a:endParaRPr lang="zh-TW" altLang="en-US" sz="2400" b="1" dirty="0">
                        <a:solidFill>
                          <a:srgbClr val="EAB308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spc="-43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一、二 、四</a:t>
                      </a:r>
                      <a:endParaRPr lang="en-US" altLang="zh-TW" sz="2400" b="1" spc="-430" dirty="0">
                        <a:solidFill>
                          <a:srgbClr val="FFFF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spc="-43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上午</a:t>
                      </a:r>
                      <a:endParaRPr lang="en-US" altLang="zh-TW" sz="2200" b="1" dirty="0">
                        <a:solidFill>
                          <a:srgbClr val="FFFF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spc="-43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三、五</a:t>
                      </a:r>
                      <a:endParaRPr lang="en-US" altLang="zh-TW" sz="2400" b="1" spc="-430" dirty="0">
                        <a:solidFill>
                          <a:srgbClr val="FFFF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spc="-43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上午</a:t>
                      </a:r>
                      <a:endParaRPr lang="en-US" altLang="zh-TW" sz="2200" b="1" dirty="0">
                        <a:solidFill>
                          <a:srgbClr val="FFFF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spc="-43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一、二 、四</a:t>
                      </a:r>
                      <a:endParaRPr lang="en-US" altLang="zh-TW" sz="2400" b="1" spc="-430" dirty="0">
                        <a:solidFill>
                          <a:srgbClr val="FFFF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spc="-43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下午</a:t>
                      </a:r>
                      <a:endParaRPr lang="en-US" altLang="zh-TW" sz="2200" b="1" dirty="0">
                        <a:solidFill>
                          <a:srgbClr val="FFFF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1" dirty="0">
                        <a:solidFill>
                          <a:srgbClr val="EAB308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5492880"/>
                  </a:ext>
                </a:extLst>
              </a:tr>
              <a:tr h="44153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序號</a:t>
                      </a:r>
                      <a:endParaRPr lang="en-US" altLang="zh-TW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  <a:endParaRPr lang="en-US" altLang="zh-TW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  <a:endParaRPr lang="en-US" altLang="zh-TW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  <a:endParaRPr lang="en-US" altLang="zh-TW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活動內容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744816"/>
                  </a:ext>
                </a:extLst>
              </a:tr>
              <a:tr h="80213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09:30~10:00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9:00~9:30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altLang="zh-TW" sz="22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12:00~12:30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TW" altLang="en-US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各校抵達會場</a:t>
                      </a:r>
                      <a:endParaRPr lang="en-US" altLang="zh-TW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013082"/>
                  </a:ext>
                </a:extLst>
              </a:tr>
              <a:tr h="80213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TW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TW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12:30~13:00</a:t>
                      </a:r>
                      <a:endParaRPr lang="zh-TW" altLang="en-US" sz="22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各校進場就座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025151"/>
                  </a:ext>
                </a:extLst>
              </a:tr>
              <a:tr h="92942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10:00~11:30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9:30~10:50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13:00~14:30</a:t>
                      </a:r>
                      <a:endParaRPr lang="zh-TW" altLang="en-US" sz="22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正式演出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4707"/>
                  </a:ext>
                </a:extLst>
              </a:tr>
              <a:tr h="92942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11:30~12:00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11:00~11:30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14:30~15:00</a:t>
                      </a:r>
                      <a:endParaRPr lang="zh-TW" altLang="en-US" sz="22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演出結束、離場</a:t>
                      </a:r>
                      <a:endParaRPr lang="en-US" altLang="zh-TW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5910971"/>
                  </a:ext>
                </a:extLst>
              </a:tr>
            </a:tbl>
          </a:graphicData>
        </a:graphic>
      </p:graphicFrame>
      <p:grpSp>
        <p:nvGrpSpPr>
          <p:cNvPr id="11" name="群組 10">
            <a:extLst>
              <a:ext uri="{FF2B5EF4-FFF2-40B4-BE49-F238E27FC236}">
                <a16:creationId xmlns:a16="http://schemas.microsoft.com/office/drawing/2014/main" id="{9E743F62-B73D-4AEF-B7D0-1448844A97AF}"/>
              </a:ext>
            </a:extLst>
          </p:cNvPr>
          <p:cNvGrpSpPr/>
          <p:nvPr/>
        </p:nvGrpSpPr>
        <p:grpSpPr>
          <a:xfrm>
            <a:off x="8448286" y="3196928"/>
            <a:ext cx="3656540" cy="410874"/>
            <a:chOff x="8582863" y="2575648"/>
            <a:chExt cx="2410034" cy="707886"/>
          </a:xfrm>
        </p:grpSpPr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7CC6FD75-3CBC-4B77-80EF-B2D5051DDC72}"/>
                </a:ext>
              </a:extLst>
            </p:cNvPr>
            <p:cNvSpPr txBox="1"/>
            <p:nvPr/>
          </p:nvSpPr>
          <p:spPr>
            <a:xfrm>
              <a:off x="8750818" y="2575648"/>
              <a:ext cx="2242079" cy="707886"/>
            </a:xfrm>
            <a:prstGeom prst="rect">
              <a:avLst/>
            </a:prstGeom>
            <a:solidFill>
              <a:srgbClr val="EAB308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u="sng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進退場疏導時刻表</a:t>
              </a:r>
              <a:r>
                <a:rPr lang="en-US" altLang="zh-TW" sz="2000" b="1" u="sng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b="1" u="sng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會後提供</a:t>
              </a:r>
              <a:r>
                <a:rPr lang="en-US" altLang="zh-TW" sz="2000" b="1" u="sng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等腰三角形 12">
              <a:extLst>
                <a:ext uri="{FF2B5EF4-FFF2-40B4-BE49-F238E27FC236}">
                  <a16:creationId xmlns:a16="http://schemas.microsoft.com/office/drawing/2014/main" id="{7AC863B2-9DC3-42B4-9221-79F759F2C275}"/>
                </a:ext>
              </a:extLst>
            </p:cNvPr>
            <p:cNvSpPr/>
            <p:nvPr/>
          </p:nvSpPr>
          <p:spPr>
            <a:xfrm rot="16200000">
              <a:off x="8615429" y="2765106"/>
              <a:ext cx="102823" cy="167955"/>
            </a:xfrm>
            <a:prstGeom prst="triangle">
              <a:avLst/>
            </a:prstGeom>
            <a:solidFill>
              <a:srgbClr val="EAB3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89929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ACA4364-D86D-428F-B3AC-150551084C0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custGeom>
            <a:avLst/>
            <a:gdLst/>
            <a:ahLst/>
            <a:cxnLst/>
            <a:rect l="l" t="t" r="r" b="b"/>
            <a:pathLst>
              <a:path w="12192000" h="1143000">
                <a:moveTo>
                  <a:pt x="12191999" y="1142999"/>
                </a:moveTo>
                <a:lnTo>
                  <a:pt x="0" y="1142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9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988F517-0554-43E1-BCB0-9EACFF5274FC}"/>
              </a:ext>
            </a:extLst>
          </p:cNvPr>
          <p:cNvSpPr txBox="1">
            <a:spLocks/>
          </p:cNvSpPr>
          <p:nvPr/>
        </p:nvSpPr>
        <p:spPr>
          <a:xfrm>
            <a:off x="596898" y="318226"/>
            <a:ext cx="3086828" cy="50654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10"/>
              </a:spcBef>
            </a:pP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活動注意事項</a:t>
            </a:r>
            <a:r>
              <a:rPr lang="en-US" altLang="zh-TW" sz="3200" b="1" spc="-4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sz="3200" b="1" spc="-43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B142DE65-107B-48BF-80F4-6269408B55F6}"/>
              </a:ext>
            </a:extLst>
          </p:cNvPr>
          <p:cNvSpPr txBox="1"/>
          <p:nvPr/>
        </p:nvSpPr>
        <p:spPr>
          <a:xfrm>
            <a:off x="10181588" y="310852"/>
            <a:ext cx="1527812" cy="52129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新北市</a:t>
            </a:r>
            <a:r>
              <a:rPr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11</a:t>
            </a:r>
            <a:r>
              <a:rPr lang="en-US" altLang="zh-TW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ucida Sans"/>
              </a:rPr>
              <a:t>5</a:t>
            </a:r>
            <a:r>
              <a:rPr sz="1600" spc="-1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學年度</a:t>
            </a:r>
            <a:endParaRPr lang="en-US" sz="1600" spc="-1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algn="dist">
              <a:lnSpc>
                <a:spcPct val="100000"/>
              </a:lnSpc>
              <a:spcBef>
                <a:spcPts val="125"/>
              </a:spcBef>
            </a:pPr>
            <a:r>
              <a:rPr sz="1600" spc="-150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藝術滿城香活動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96206951-E0A8-4047-B074-47C929793E8B}"/>
              </a:ext>
            </a:extLst>
          </p:cNvPr>
          <p:cNvSpPr txBox="1"/>
          <p:nvPr/>
        </p:nvSpPr>
        <p:spPr>
          <a:xfrm>
            <a:off x="539749" y="1461226"/>
            <a:ext cx="11112501" cy="4820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6425" indent="-514350" algn="just">
              <a:lnSpc>
                <a:spcPct val="150000"/>
              </a:lnSpc>
              <a:spcBef>
                <a:spcPts val="0"/>
              </a:spcBef>
              <a:buClrTx/>
              <a:buFont typeface="+mj-ea"/>
              <a:buAutoNum type="ea1ChtPeriod"/>
            </a:pP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請各校落實行前教育，隨隊之行政人員、老師請務必重申安全注意事項</a:t>
            </a:r>
            <a:r>
              <a:rPr lang="en-US" altLang="zh-TW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不推擠、奔跑、嬉戲</a:t>
            </a:r>
            <a:r>
              <a:rPr lang="en-US" altLang="zh-TW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06425" indent="-514350" algn="just">
              <a:lnSpc>
                <a:spcPct val="150000"/>
              </a:lnSpc>
              <a:buFont typeface="+mj-ea"/>
              <a:buAutoNum type="ea1ChtPeriod"/>
            </a:pP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提醒同學勿將食物或飲料帶進場館內；另請提醒學生，在欣賞戲劇時，勿任意進出喝水或於場內奔跑嬉戲。</a:t>
            </a: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06425" indent="-514350" algn="just">
              <a:lnSpc>
                <a:spcPct val="150000"/>
              </a:lnSpc>
              <a:buFont typeface="+mj-ea"/>
              <a:buAutoNum type="ea1ChtPeriod"/>
            </a:pP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活動結束後請遵照現場人員的指揮</a:t>
            </a:r>
            <a:r>
              <a:rPr lang="en-US" altLang="zh-TW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勿在場內逗留拍照。</a:t>
            </a: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06425" indent="-514350" algn="just">
              <a:lnSpc>
                <a:spcPct val="150000"/>
              </a:lnSpc>
              <a:buFont typeface="+mj-ea"/>
              <a:buAutoNum type="ea1ChtPeriod"/>
            </a:pP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請協助維持學校學生秩序及安全，若未事先預約，勿任意進入辦公及教學區各樓層參觀，並請依循現場引導及入場動線，以免影響校內</a:t>
            </a:r>
            <a:r>
              <a:rPr lang="zh-TW" altLang="zh-TW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學生上課及</a:t>
            </a:r>
            <a:r>
              <a:rPr lang="zh-TW" altLang="en-US" sz="26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員工辦公。</a:t>
            </a:r>
            <a:endParaRPr lang="en-US" altLang="zh-TW" sz="2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67720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5999</TotalTime>
  <Words>2420</Words>
  <Application>Microsoft Office PowerPoint</Application>
  <PresentationFormat>寬螢幕</PresentationFormat>
  <Paragraphs>298</Paragraphs>
  <Slides>29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41" baseType="lpstr">
      <vt:lpstr>Yu Gothic</vt:lpstr>
      <vt:lpstr>華康秀風體W3</vt:lpstr>
      <vt:lpstr>華康郭泰碑W4</vt:lpstr>
      <vt:lpstr>微軟正黑體</vt:lpstr>
      <vt:lpstr>標楷體</vt:lpstr>
      <vt:lpstr>Aptos</vt:lpstr>
      <vt:lpstr>Arial</vt:lpstr>
      <vt:lpstr>Calibri</vt:lpstr>
      <vt:lpstr>Calibri Light</vt:lpstr>
      <vt:lpstr>Times New Roman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簡優孟</dc:creator>
  <cp:lastModifiedBy>吳思穎</cp:lastModifiedBy>
  <cp:revision>63</cp:revision>
  <cp:lastPrinted>2025-09-23T00:45:51Z</cp:lastPrinted>
  <dcterms:created xsi:type="dcterms:W3CDTF">2025-09-04T04:59:21Z</dcterms:created>
  <dcterms:modified xsi:type="dcterms:W3CDTF">2026-09-09T02:55:58Z</dcterms:modified>
</cp:coreProperties>
</file>